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58" r:id="rId4"/>
    <p:sldId id="316" r:id="rId5"/>
    <p:sldId id="317" r:id="rId6"/>
    <p:sldId id="285" r:id="rId7"/>
    <p:sldId id="279" r:id="rId8"/>
    <p:sldId id="323" r:id="rId9"/>
    <p:sldId id="322" r:id="rId10"/>
    <p:sldId id="331" r:id="rId11"/>
    <p:sldId id="283" r:id="rId12"/>
    <p:sldId id="325" r:id="rId13"/>
    <p:sldId id="282" r:id="rId14"/>
    <p:sldId id="326" r:id="rId15"/>
    <p:sldId id="327" r:id="rId16"/>
    <p:sldId id="302" r:id="rId17"/>
    <p:sldId id="328" r:id="rId18"/>
    <p:sldId id="339" r:id="rId19"/>
    <p:sldId id="340" r:id="rId20"/>
    <p:sldId id="332" r:id="rId21"/>
    <p:sldId id="338" r:id="rId22"/>
    <p:sldId id="337" r:id="rId23"/>
    <p:sldId id="341" r:id="rId24"/>
    <p:sldId id="342" r:id="rId25"/>
    <p:sldId id="347" r:id="rId26"/>
    <p:sldId id="284" r:id="rId27"/>
    <p:sldId id="343" r:id="rId28"/>
    <p:sldId id="344" r:id="rId29"/>
    <p:sldId id="345" r:id="rId30"/>
    <p:sldId id="346" r:id="rId31"/>
    <p:sldId id="348" r:id="rId32"/>
    <p:sldId id="349" r:id="rId33"/>
    <p:sldId id="30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2CC"/>
    <a:srgbClr val="FFFFFF"/>
    <a:srgbClr val="9495FF"/>
    <a:srgbClr val="E9925D"/>
    <a:srgbClr val="FFB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5082" autoAdjust="0"/>
  </p:normalViewPr>
  <p:slideViewPr>
    <p:cSldViewPr snapToGrid="0">
      <p:cViewPr varScale="1">
        <p:scale>
          <a:sx n="66" d="100"/>
          <a:sy n="66" d="100"/>
        </p:scale>
        <p:origin x="3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B3D31-4669-420B-9440-4CF2F65E626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EA427-4666-4460-ACB9-857FDC7B05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628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1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3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6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5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4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96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4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82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53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2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8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EA427-4666-4460-ACB9-857FDC7B05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7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75D78-195B-4104-9B15-8482CD663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B7D0B2-17E1-40D0-B115-A40252EFF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70E07-7214-4DD3-A417-0E0A5EC9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137AE-9DC0-4163-9A4C-B4C1112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54F51-48AD-4FB5-B645-99B2DEB1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241C8-299D-4C95-BD6A-7C9AD4DD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0F5B38-4187-4A32-8858-0634460B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5B2DB-40EC-4935-A223-899819A1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158B7-055D-4D27-9955-00A07474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9F8EC-86F0-42AC-83EE-3CC0F0B6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8C3B9-BDE8-4834-B70C-947224A7A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39FF25-CCA6-4CA2-91CE-5D00779C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98AC3-DB45-487F-A012-8D819BD8F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D71E4-BBA1-4478-AD43-E10D9A36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99AD7-1C69-4F44-BE7C-7C5F1D77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0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3A75A-8E20-4A85-A448-077E7C8F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E7BD3-330A-4535-83F6-0A348A9F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F523E-4130-4D1C-9C61-0293DAE0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8173A-5CCD-4734-A405-489F1DFC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A9EFD-51FA-4C78-85A3-0813BCA6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2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87440-04CE-4257-B371-9EC21E4B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8D114-46EB-400B-834F-BA7D1104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331E4-3080-4B52-B586-FA20F3F8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0BBC9-F524-4B58-A840-D08C9404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684BE-7FAB-4238-8C41-4CC1A1ED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5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9C4ED-E95C-400F-9087-B731D44A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02D0D-365A-48E4-86C4-557D138A2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BA88D-7F66-45B3-9A49-724A001FE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089CBC-B764-45D4-A1C4-CD643FB7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85335-78F3-439F-B0E2-B81EAEE7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CC9270-D78D-44AE-9C4A-361D663C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1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1AB0-015E-461D-A71C-1B76D897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43A46-D75B-4B7B-A7EC-B1A0B3F11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9D931-A0B8-445B-A9E9-80039C07F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6A19FE-A3CB-4D75-B86F-0795DC617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0745E-CDE1-4576-BC38-17BB4C0FF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B5313B-872C-4E6C-BCCD-762467FE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BCBB4C-89FE-4BC9-B80D-8D8DFBCF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4FCE66-0366-4DB8-AE84-F060B6B1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3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7E441-1E95-4A4A-BAA8-78BCE577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DF2212-D303-4CA3-8EE0-53A88D93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BB13AF-ED32-47C9-B21C-0DF309FC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E72776-F1A9-4C23-8BE7-AC375D85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7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CCC52-9B8C-4DC5-81EF-6D3AA06A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8F23B8-DBFB-4AF4-8305-E4D95D49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DA446-9142-4BCB-B538-DFCBB1A3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3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7419D-D060-46C5-AC02-90ADC8D8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4A1C8-7832-4714-9776-8A503D9FF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2763A-6DF1-477E-BBCF-252F5F22C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6357D-E053-46FF-8ED1-6E64DA53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5372A-94E8-4D25-A50E-31630440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5D808-A74F-4C6B-96FE-D20A4AE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0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60DFC-55C1-4C76-B22D-89431CC0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2D8F10-0AA8-4E81-A0FC-7436ABB29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59C7C6-51D8-4947-8A93-0BCD2894F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E2A7A4-8E86-48DF-8584-0CCB0CF8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B601F9-2B50-416B-899D-F6E12385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C472E3-C0B0-4448-B199-8111E1C2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3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BA22C8-5D8A-4C76-8B76-02D72EEF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FD0C4-67D5-4BA1-AE1F-6B294BDE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2E92A-CB3A-44D0-A1AF-EEDE1CA80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B4A-5AFB-4888-A20A-B30809C30FA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FDD97-593A-4497-85B0-59D96C28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D63EA-BD57-4076-80C2-8CE8B6B7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FBAD4-2BEF-4C37-8F69-5A080B76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4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.png"/><Relationship Id="rId2" Type="http://schemas.openxmlformats.org/officeDocument/2006/relationships/audio" Target="../media/media10.m4a"/><Relationship Id="rId16" Type="http://schemas.openxmlformats.org/officeDocument/2006/relationships/image" Target="../media/image26.png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1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1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audio" Target="../media/media12.m4a"/><Relationship Id="rId16" Type="http://schemas.openxmlformats.org/officeDocument/2006/relationships/image" Target="../media/image33.png"/><Relationship Id="rId1" Type="http://schemas.microsoft.com/office/2007/relationships/media" Target="../media/media12.m4a"/><Relationship Id="rId6" Type="http://schemas.openxmlformats.org/officeDocument/2006/relationships/image" Target="../media/image201.png"/><Relationship Id="rId11" Type="http://schemas.openxmlformats.org/officeDocument/2006/relationships/image" Target="../media/image28.png"/><Relationship Id="rId5" Type="http://schemas.openxmlformats.org/officeDocument/2006/relationships/image" Target="../media/image191.png"/><Relationship Id="rId15" Type="http://schemas.openxmlformats.org/officeDocument/2006/relationships/image" Target="../media/image32.png"/><Relationship Id="rId10" Type="http://schemas.openxmlformats.org/officeDocument/2006/relationships/image" Target="../media/image240.png"/><Relationship Id="rId19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230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26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00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5" Type="http://schemas.openxmlformats.org/officeDocument/2006/relationships/image" Target="../media/image44.png"/><Relationship Id="rId2" Type="http://schemas.openxmlformats.org/officeDocument/2006/relationships/audio" Target="../media/media17.m4a"/><Relationship Id="rId16" Type="http://schemas.openxmlformats.org/officeDocument/2006/relationships/image" Target="../media/image150.png"/><Relationship Id="rId20" Type="http://schemas.openxmlformats.org/officeDocument/2006/relationships/image" Target="../media/image190.png"/><Relationship Id="rId29" Type="http://schemas.openxmlformats.org/officeDocument/2006/relationships/image" Target="../media/image48.png"/><Relationship Id="rId1" Type="http://schemas.microsoft.com/office/2007/relationships/media" Target="../media/media17.m4a"/><Relationship Id="rId11" Type="http://schemas.openxmlformats.org/officeDocument/2006/relationships/image" Target="../media/image100.png"/><Relationship Id="rId24" Type="http://schemas.openxmlformats.org/officeDocument/2006/relationships/image" Target="../media/image43.png"/><Relationship Id="rId15" Type="http://schemas.openxmlformats.org/officeDocument/2006/relationships/image" Target="../media/image140.png"/><Relationship Id="rId23" Type="http://schemas.openxmlformats.org/officeDocument/2006/relationships/image" Target="../media/image220.png"/><Relationship Id="rId28" Type="http://schemas.openxmlformats.org/officeDocument/2006/relationships/image" Target="../media/image47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42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Relationship Id="rId22" Type="http://schemas.openxmlformats.org/officeDocument/2006/relationships/image" Target="../media/image210.png"/><Relationship Id="rId27" Type="http://schemas.openxmlformats.org/officeDocument/2006/relationships/image" Target="../media/image46.png"/><Relationship Id="rId30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12" Type="http://schemas.openxmlformats.org/officeDocument/2006/relationships/image" Target="../media/image51.png"/><Relationship Id="rId17" Type="http://schemas.openxmlformats.org/officeDocument/2006/relationships/image" Target="../media/image75.png"/><Relationship Id="rId2" Type="http://schemas.openxmlformats.org/officeDocument/2006/relationships/audio" Target="../media/media20.m4a"/><Relationship Id="rId16" Type="http://schemas.openxmlformats.org/officeDocument/2006/relationships/image" Target="../media/image74.png"/><Relationship Id="rId20" Type="http://schemas.openxmlformats.org/officeDocument/2006/relationships/image" Target="../media/image1.png"/><Relationship Id="rId1" Type="http://schemas.microsoft.com/office/2007/relationships/media" Target="../media/media20.m4a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12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3.png"/><Relationship Id="rId11" Type="http://schemas.openxmlformats.org/officeDocument/2006/relationships/image" Target="../media/image85.png"/><Relationship Id="rId5" Type="http://schemas.openxmlformats.org/officeDocument/2006/relationships/image" Target="../media/image52.png"/><Relationship Id="rId10" Type="http://schemas.openxmlformats.org/officeDocument/2006/relationships/image" Target="../media/image8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4.png"/><Relationship Id="rId1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6.png"/><Relationship Id="rId7" Type="http://schemas.openxmlformats.org/officeDocument/2006/relationships/image" Target="../media/image81.png"/><Relationship Id="rId12" Type="http://schemas.openxmlformats.org/officeDocument/2006/relationships/image" Target="../media/image83.png"/><Relationship Id="rId17" Type="http://schemas.openxmlformats.org/officeDocument/2006/relationships/image" Target="../media/image92.png"/><Relationship Id="rId2" Type="http://schemas.openxmlformats.org/officeDocument/2006/relationships/audio" Target="../media/media22.m4a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microsoft.com/office/2007/relationships/media" Target="../media/media22.m4a"/><Relationship Id="rId6" Type="http://schemas.openxmlformats.org/officeDocument/2006/relationships/image" Target="../media/image53.png"/><Relationship Id="rId11" Type="http://schemas.openxmlformats.org/officeDocument/2006/relationships/image" Target="../media/image82.png"/><Relationship Id="rId24" Type="http://schemas.openxmlformats.org/officeDocument/2006/relationships/image" Target="../media/image1.png"/><Relationship Id="rId5" Type="http://schemas.openxmlformats.org/officeDocument/2006/relationships/image" Target="../media/image52.png"/><Relationship Id="rId15" Type="http://schemas.openxmlformats.org/officeDocument/2006/relationships/image" Target="../media/image89.png"/><Relationship Id="rId23" Type="http://schemas.openxmlformats.org/officeDocument/2006/relationships/image" Target="../media/image98.png"/><Relationship Id="rId10" Type="http://schemas.openxmlformats.org/officeDocument/2006/relationships/image" Target="../media/image88.png"/><Relationship Id="rId19" Type="http://schemas.openxmlformats.org/officeDocument/2006/relationships/image" Target="../media/image9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5.png"/><Relationship Id="rId14" Type="http://schemas.openxmlformats.org/officeDocument/2006/relationships/image" Target="../media/image85.png"/><Relationship Id="rId22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9.png"/><Relationship Id="rId5" Type="http://schemas.openxmlformats.org/officeDocument/2006/relationships/hyperlink" Target="http://www.analytictech.com/borgatti/mds.htm" TargetMode="External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62.png"/><Relationship Id="rId5" Type="http://schemas.openxmlformats.org/officeDocument/2006/relationships/hyperlink" Target="https://musculoskeletalkey.com/biomechanics-2/" TargetMode="Externa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112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6.png"/><Relationship Id="rId12" Type="http://schemas.openxmlformats.org/officeDocument/2006/relationships/image" Target="../media/image12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15.png"/><Relationship Id="rId11" Type="http://schemas.openxmlformats.org/officeDocument/2006/relationships/image" Target="../media/image121.png"/><Relationship Id="rId5" Type="http://schemas.openxmlformats.org/officeDocument/2006/relationships/image" Target="../media/image79.png"/><Relationship Id="rId10" Type="http://schemas.openxmlformats.org/officeDocument/2006/relationships/image" Target="../media/image119.png"/><Relationship Id="rId4" Type="http://schemas.openxmlformats.org/officeDocument/2006/relationships/image" Target="../media/image78.png"/><Relationship Id="rId9" Type="http://schemas.openxmlformats.org/officeDocument/2006/relationships/image" Target="../media/image118.png"/><Relationship Id="rId1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24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6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01.png"/><Relationship Id="rId5" Type="http://schemas.openxmlformats.org/officeDocument/2006/relationships/image" Target="../media/image1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10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561"/>
            <a:ext cx="9144000" cy="1621202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latin typeface="Georgia" panose="02040502050405020303" pitchFamily="18" charset="0"/>
              </a:rPr>
              <a:t>Application of topological data analysis in biomechanics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1645"/>
            <a:ext cx="9144000" cy="1389686"/>
          </a:xfrm>
        </p:spPr>
        <p:txBody>
          <a:bodyPr/>
          <a:lstStyle/>
          <a:p>
            <a:r>
              <a:rPr lang="en-US" altLang="ko-KR" dirty="0">
                <a:latin typeface="Georgia" panose="02040502050405020303" pitchFamily="18" charset="0"/>
              </a:rPr>
              <a:t>2020. 09. 04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Sangman Jung ,  </a:t>
            </a:r>
            <a:r>
              <a:rPr lang="en-US" altLang="ko-KR" dirty="0" err="1">
                <a:latin typeface="Georgia" panose="02040502050405020303" pitchFamily="18" charset="0"/>
              </a:rPr>
              <a:t>Kyungsoo</a:t>
            </a:r>
            <a:r>
              <a:rPr lang="en-US" altLang="ko-KR" dirty="0">
                <a:latin typeface="Georgia" panose="02040502050405020303" pitchFamily="18" charset="0"/>
              </a:rPr>
              <a:t> Kim</a:t>
            </a:r>
          </a:p>
          <a:p>
            <a:r>
              <a:rPr lang="en-US" altLang="ko-KR" sz="2100" dirty="0">
                <a:latin typeface="Georgia" panose="02040502050405020303" pitchFamily="18" charset="0"/>
              </a:rPr>
              <a:t>Kyung </a:t>
            </a:r>
            <a:r>
              <a:rPr lang="en-US" altLang="ko-KR" sz="2100" dirty="0" err="1">
                <a:latin typeface="Georgia" panose="02040502050405020303" pitchFamily="18" charset="0"/>
              </a:rPr>
              <a:t>Hee</a:t>
            </a:r>
            <a:r>
              <a:rPr lang="en-US" altLang="ko-KR" sz="2100" dirty="0">
                <a:latin typeface="Georgia" panose="02040502050405020303" pitchFamily="18" charset="0"/>
              </a:rPr>
              <a:t> University</a:t>
            </a:r>
            <a:endParaRPr lang="ko-KR" altLang="en-US" sz="2100" dirty="0">
              <a:latin typeface="Georgia" panose="02040502050405020303" pitchFamily="18" charset="0"/>
            </a:endParaRP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1A1AAEE-0E50-453D-B7DA-CB038DDEC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704638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Feature extraction</a:t>
            </a: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97D986-59AD-4688-8F77-ED6514E7C6D0}"/>
              </a:ext>
            </a:extLst>
          </p:cNvPr>
          <p:cNvSpPr txBox="1"/>
          <p:nvPr/>
        </p:nvSpPr>
        <p:spPr>
          <a:xfrm>
            <a:off x="0" y="6639480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3819B9-4FA5-44BD-8D2D-6A8F4AFE75BF}"/>
              </a:ext>
            </a:extLst>
          </p:cNvPr>
          <p:cNvGrpSpPr/>
          <p:nvPr/>
        </p:nvGrpSpPr>
        <p:grpSpPr>
          <a:xfrm>
            <a:off x="705426" y="2278446"/>
            <a:ext cx="5040103" cy="3737908"/>
            <a:chOff x="7151897" y="2278446"/>
            <a:chExt cx="5040103" cy="37379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649232-33F5-4D9D-AEB7-AC40DDA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151897" y="2278446"/>
              <a:ext cx="5040103" cy="37379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BC87DE-3C28-423C-BF76-9B04D55DDB1A}"/>
                </a:ext>
              </a:extLst>
            </p:cNvPr>
            <p:cNvSpPr/>
            <p:nvPr/>
          </p:nvSpPr>
          <p:spPr>
            <a:xfrm>
              <a:off x="7495114" y="382572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A6557F-2CBC-4F5C-BF33-1DCD15266B2B}"/>
                </a:ext>
              </a:extLst>
            </p:cNvPr>
            <p:cNvSpPr/>
            <p:nvPr/>
          </p:nvSpPr>
          <p:spPr>
            <a:xfrm>
              <a:off x="9753228" y="376685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A6E120-B467-4B8E-8151-E9271CD1B2BB}"/>
                </a:ext>
              </a:extLst>
            </p:cNvPr>
            <p:cNvSpPr/>
            <p:nvPr/>
          </p:nvSpPr>
          <p:spPr>
            <a:xfrm>
              <a:off x="7388434" y="5596158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B39D7B-2730-4A38-96DE-9F37CBDA8620}"/>
                </a:ext>
              </a:extLst>
            </p:cNvPr>
            <p:cNvSpPr/>
            <p:nvPr/>
          </p:nvSpPr>
          <p:spPr>
            <a:xfrm>
              <a:off x="9625342" y="5614193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E8DA4B-E26E-49C8-BA57-E95914C1F28A}"/>
              </a:ext>
            </a:extLst>
          </p:cNvPr>
          <p:cNvGrpSpPr/>
          <p:nvPr/>
        </p:nvGrpSpPr>
        <p:grpSpPr>
          <a:xfrm>
            <a:off x="6278478" y="2228640"/>
            <a:ext cx="5040103" cy="3737908"/>
            <a:chOff x="7151897" y="2278446"/>
            <a:chExt cx="5040103" cy="37379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F609DB-12A8-43E3-AB3E-A50030EB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5000"/>
            </a:blip>
            <a:stretch>
              <a:fillRect/>
            </a:stretch>
          </p:blipFill>
          <p:spPr>
            <a:xfrm>
              <a:off x="7151897" y="2278446"/>
              <a:ext cx="5040103" cy="373790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96536C-F7D9-45C5-9214-E742270716B9}"/>
                </a:ext>
              </a:extLst>
            </p:cNvPr>
            <p:cNvSpPr/>
            <p:nvPr/>
          </p:nvSpPr>
          <p:spPr>
            <a:xfrm>
              <a:off x="7495114" y="382572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2F03BA-C166-454A-8DD9-72F25920086E}"/>
                </a:ext>
              </a:extLst>
            </p:cNvPr>
            <p:cNvSpPr/>
            <p:nvPr/>
          </p:nvSpPr>
          <p:spPr>
            <a:xfrm>
              <a:off x="9753228" y="376685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6E3CCE-E6A9-4D54-8693-98B309D65ED0}"/>
                </a:ext>
              </a:extLst>
            </p:cNvPr>
            <p:cNvSpPr/>
            <p:nvPr/>
          </p:nvSpPr>
          <p:spPr>
            <a:xfrm>
              <a:off x="7388434" y="5596158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323835-500C-4E94-9FF3-91A35B5F7DCE}"/>
                </a:ext>
              </a:extLst>
            </p:cNvPr>
            <p:cNvSpPr/>
            <p:nvPr/>
          </p:nvSpPr>
          <p:spPr>
            <a:xfrm>
              <a:off x="9625342" y="5614193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001AD6-9D03-4B9B-BD7B-7480AF44B7BD}"/>
                  </a:ext>
                </a:extLst>
              </p:cNvPr>
              <p:cNvSpPr txBox="1"/>
              <p:nvPr/>
            </p:nvSpPr>
            <p:spPr>
              <a:xfrm>
                <a:off x="6275553" y="2941784"/>
                <a:ext cx="2715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001AD6-9D03-4B9B-BD7B-7480AF44B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53" y="2941784"/>
                <a:ext cx="271596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1B4905-756D-4DA0-82F7-9476BD8218C8}"/>
                  </a:ext>
                </a:extLst>
              </p:cNvPr>
              <p:cNvSpPr txBox="1"/>
              <p:nvPr/>
            </p:nvSpPr>
            <p:spPr>
              <a:xfrm>
                <a:off x="6844430" y="2394813"/>
                <a:ext cx="157821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1B4905-756D-4DA0-82F7-9476BD82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30" y="2394813"/>
                <a:ext cx="1578210" cy="384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3E22C1-64F2-4758-923E-739CE51712DD}"/>
                  </a:ext>
                </a:extLst>
              </p:cNvPr>
              <p:cNvSpPr txBox="1"/>
              <p:nvPr/>
            </p:nvSpPr>
            <p:spPr>
              <a:xfrm>
                <a:off x="9100701" y="2367144"/>
                <a:ext cx="157821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3E22C1-64F2-4758-923E-739CE517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01" y="2367144"/>
                <a:ext cx="1578210" cy="384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B10-13CF-49C1-8D2A-65984CA8945C}"/>
                  </a:ext>
                </a:extLst>
              </p:cNvPr>
              <p:cNvSpPr txBox="1"/>
              <p:nvPr/>
            </p:nvSpPr>
            <p:spPr>
              <a:xfrm>
                <a:off x="6844430" y="4146304"/>
                <a:ext cx="157821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B10-13CF-49C1-8D2A-65984CA8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30" y="4146304"/>
                <a:ext cx="1578210" cy="384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C4315-67DA-4028-8E72-8BA25C344BEC}"/>
                  </a:ext>
                </a:extLst>
              </p:cNvPr>
              <p:cNvSpPr txBox="1"/>
              <p:nvPr/>
            </p:nvSpPr>
            <p:spPr>
              <a:xfrm>
                <a:off x="9122313" y="4137240"/>
                <a:ext cx="157821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C4315-67DA-4028-8E72-8BA25C34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313" y="4137240"/>
                <a:ext cx="1578210" cy="3847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E59D7B62-2D0F-430B-B8A6-77F0FC24A0FA}"/>
              </a:ext>
            </a:extLst>
          </p:cNvPr>
          <p:cNvGrpSpPr/>
          <p:nvPr/>
        </p:nvGrpSpPr>
        <p:grpSpPr>
          <a:xfrm>
            <a:off x="1762252" y="2645237"/>
            <a:ext cx="2501635" cy="2311907"/>
            <a:chOff x="1762252" y="2645237"/>
            <a:chExt cx="2501635" cy="2311907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61896140-6FE7-4076-A982-5F8719A51822}"/>
                </a:ext>
              </a:extLst>
            </p:cNvPr>
            <p:cNvCxnSpPr>
              <a:cxnSpLocks/>
            </p:cNvCxnSpPr>
            <p:nvPr/>
          </p:nvCxnSpPr>
          <p:spPr>
            <a:xfrm>
              <a:off x="2021840" y="3135246"/>
              <a:ext cx="2242047" cy="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406252B-CCD1-47CE-8344-12F27662D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2252" y="3400059"/>
              <a:ext cx="2114009" cy="1544633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C78962A-FB91-4003-A907-504F4486C14E}"/>
                </a:ext>
              </a:extLst>
            </p:cNvPr>
            <p:cNvCxnSpPr>
              <a:cxnSpLocks/>
            </p:cNvCxnSpPr>
            <p:nvPr/>
          </p:nvCxnSpPr>
          <p:spPr>
            <a:xfrm>
              <a:off x="2196548" y="4954454"/>
              <a:ext cx="2067339" cy="269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EB098E2-1792-44B2-9F7E-183C9F8A966D}"/>
                    </a:ext>
                  </a:extLst>
                </p:cNvPr>
                <p:cNvSpPr txBox="1"/>
                <p:nvPr/>
              </p:nvSpPr>
              <p:spPr>
                <a:xfrm>
                  <a:off x="2196548" y="2645237"/>
                  <a:ext cx="162954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ko-KR" altLang="en-US" sz="2500" b="1" i="1">
                            <a:latin typeface="Cambria Math" panose="02040503050406030204" pitchFamily="18" charset="0"/>
                          </a:rPr>
                          <m:t>≤ </m:t>
                        </m:r>
                        <m:r>
                          <a:rPr lang="ko-KR" altLang="en-US" sz="25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ko-KR" altLang="en-US" sz="2500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EB098E2-1792-44B2-9F7E-183C9F8A9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548" y="2645237"/>
                  <a:ext cx="1629549" cy="3847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F0C2C0-BEA4-4B92-9258-A760D87C91E8}"/>
                  </a:ext>
                </a:extLst>
              </p:cNvPr>
              <p:cNvSpPr txBox="1"/>
              <p:nvPr/>
            </p:nvSpPr>
            <p:spPr>
              <a:xfrm rot="19471617">
                <a:off x="1813430" y="3694397"/>
                <a:ext cx="17246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ko-KR" altLang="en-US" sz="2500" b="1" i="1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5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F0C2C0-BEA4-4B92-9258-A760D87C9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71617">
                <a:off x="1813430" y="3694397"/>
                <a:ext cx="1724639" cy="3847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908952-1BDB-426A-9BDE-93EB13D80C22}"/>
                  </a:ext>
                </a:extLst>
              </p:cNvPr>
              <p:cNvSpPr txBox="1"/>
              <p:nvPr/>
            </p:nvSpPr>
            <p:spPr>
              <a:xfrm>
                <a:off x="2236135" y="5060062"/>
                <a:ext cx="17246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ko-KR" altLang="en-US" sz="2500" b="1" i="1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ko-KR" altLang="en-US" sz="2500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5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908952-1BDB-426A-9BDE-93EB13D80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35" y="5060062"/>
                <a:ext cx="1724639" cy="3847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4D2662-F9B2-4FF6-805C-BF00C58EF80F}"/>
                  </a:ext>
                </a:extLst>
              </p:cNvPr>
              <p:cNvSpPr txBox="1"/>
              <p:nvPr/>
            </p:nvSpPr>
            <p:spPr>
              <a:xfrm>
                <a:off x="2338690" y="5808108"/>
                <a:ext cx="17435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sz="2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⋃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4D2662-F9B2-4FF6-805C-BF00C58E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90" y="5808108"/>
                <a:ext cx="1743519" cy="3847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5103B6-C446-4E9A-B7EC-8F2A386FC56A}"/>
                  </a:ext>
                </a:extLst>
              </p:cNvPr>
              <p:cNvSpPr txBox="1"/>
              <p:nvPr/>
            </p:nvSpPr>
            <p:spPr>
              <a:xfrm>
                <a:off x="8602618" y="2941784"/>
                <a:ext cx="2715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5103B6-C446-4E9A-B7EC-8F2A386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18" y="2941784"/>
                <a:ext cx="271596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1BE4E6-9FFC-4F7E-88EA-797E50B8DA73}"/>
                  </a:ext>
                </a:extLst>
              </p:cNvPr>
              <p:cNvSpPr txBox="1"/>
              <p:nvPr/>
            </p:nvSpPr>
            <p:spPr>
              <a:xfrm>
                <a:off x="6221155" y="4737956"/>
                <a:ext cx="2715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1BE4E6-9FFC-4F7E-88EA-797E50B8D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5" y="4737956"/>
                <a:ext cx="2715963" cy="36933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D63B6C-4BD7-4BA4-8857-69579BE793DF}"/>
                  </a:ext>
                </a:extLst>
              </p:cNvPr>
              <p:cNvSpPr txBox="1"/>
              <p:nvPr/>
            </p:nvSpPr>
            <p:spPr>
              <a:xfrm>
                <a:off x="8597883" y="4741857"/>
                <a:ext cx="2715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D63B6C-4BD7-4BA4-8857-69579BE79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83" y="4741857"/>
                <a:ext cx="2715963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0">
            <a:hlinkClick r:id="" action="ppaction://media"/>
            <a:extLst>
              <a:ext uri="{FF2B5EF4-FFF2-40B4-BE49-F238E27FC236}">
                <a16:creationId xmlns:a16="http://schemas.microsoft.com/office/drawing/2014/main" id="{36C39D58-60FB-402A-8BFF-BAF00CD78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>
            <a:alphaModFix amt="0"/>
          </a:blip>
          <a:stretch>
            <a:fillRect/>
          </a:stretch>
        </p:blipFill>
        <p:spPr>
          <a:xfrm>
            <a:off x="11704638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Persistent barcode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F3A0ED-0CE5-4276-A730-0B3807EF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453" y="2278446"/>
            <a:ext cx="7126672" cy="37379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1DF4D-61E7-4839-AA7B-D4EDDFD1BBED}"/>
              </a:ext>
            </a:extLst>
          </p:cNvPr>
          <p:cNvSpPr/>
          <p:nvPr/>
        </p:nvSpPr>
        <p:spPr>
          <a:xfrm>
            <a:off x="2876480" y="3282728"/>
            <a:ext cx="370390" cy="3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FB85A9-44DD-4B6D-83F8-4F5B15E2C99F}"/>
                  </a:ext>
                </a:extLst>
              </p:cNvPr>
              <p:cNvSpPr txBox="1"/>
              <p:nvPr/>
            </p:nvSpPr>
            <p:spPr>
              <a:xfrm>
                <a:off x="5952902" y="373188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FB85A9-44DD-4B6D-83F8-4F5B15E2C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902" y="3731883"/>
                <a:ext cx="221214" cy="307777"/>
              </a:xfrm>
              <a:prstGeom prst="rect">
                <a:avLst/>
              </a:prstGeom>
              <a:blipFill>
                <a:blip r:embed="rId6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8B60EB-5344-438B-8777-8B3856CB63BF}"/>
                  </a:ext>
                </a:extLst>
              </p:cNvPr>
              <p:cNvSpPr txBox="1"/>
              <p:nvPr/>
            </p:nvSpPr>
            <p:spPr>
              <a:xfrm>
                <a:off x="9188685" y="370140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8B60EB-5344-438B-8777-8B3856CB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685" y="3701403"/>
                <a:ext cx="221214" cy="307777"/>
              </a:xfrm>
              <a:prstGeom prst="rect">
                <a:avLst/>
              </a:prstGeom>
              <a:blipFill>
                <a:blip r:embed="rId7"/>
                <a:stretch>
                  <a:fillRect l="-10811" r="-8108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5078EB-0641-427C-953F-63698C6135DC}"/>
                  </a:ext>
                </a:extLst>
              </p:cNvPr>
              <p:cNvSpPr txBox="1"/>
              <p:nvPr/>
            </p:nvSpPr>
            <p:spPr>
              <a:xfrm>
                <a:off x="5985393" y="5659809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5078EB-0641-427C-953F-63698C613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93" y="5659809"/>
                <a:ext cx="221214" cy="307777"/>
              </a:xfrm>
              <a:prstGeom prst="rect">
                <a:avLst/>
              </a:prstGeom>
              <a:blipFill>
                <a:blip r:embed="rId8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E0F0EF-966B-48BF-AA6F-38B9A1E0624F}"/>
                  </a:ext>
                </a:extLst>
              </p:cNvPr>
              <p:cNvSpPr txBox="1"/>
              <p:nvPr/>
            </p:nvSpPr>
            <p:spPr>
              <a:xfrm>
                <a:off x="9343096" y="565371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E0F0EF-966B-48BF-AA6F-38B9A1E06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96" y="5653713"/>
                <a:ext cx="221214" cy="307777"/>
              </a:xfrm>
              <a:prstGeom prst="rect">
                <a:avLst/>
              </a:prstGeom>
              <a:blipFill>
                <a:blip r:embed="rId9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7A71BB-DC1E-40B1-8FCE-48E26ECA215D}"/>
                  </a:ext>
                </a:extLst>
              </p:cNvPr>
              <p:cNvSpPr txBox="1"/>
              <p:nvPr/>
            </p:nvSpPr>
            <p:spPr>
              <a:xfrm>
                <a:off x="4280191" y="5661333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7A71BB-DC1E-40B1-8FCE-48E26ECA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91" y="5661333"/>
                <a:ext cx="243656" cy="307777"/>
              </a:xfrm>
              <a:prstGeom prst="rect">
                <a:avLst/>
              </a:prstGeom>
              <a:blipFill>
                <a:blip r:embed="rId10"/>
                <a:stretch>
                  <a:fillRect l="-35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F6EBA-E1BB-46CD-9064-31773DE666C7}"/>
                  </a:ext>
                </a:extLst>
              </p:cNvPr>
              <p:cNvSpPr txBox="1"/>
              <p:nvPr/>
            </p:nvSpPr>
            <p:spPr>
              <a:xfrm>
                <a:off x="7729113" y="5649141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F6EBA-E1BB-46CD-9064-31773DE66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113" y="5649141"/>
                <a:ext cx="243656" cy="307777"/>
              </a:xfrm>
              <a:prstGeom prst="rect">
                <a:avLst/>
              </a:prstGeom>
              <a:blipFill>
                <a:blip r:embed="rId11"/>
                <a:stretch>
                  <a:fillRect l="-375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880C18-AEA9-4934-A0F4-27CDC6E6C230}"/>
                  </a:ext>
                </a:extLst>
              </p:cNvPr>
              <p:cNvSpPr txBox="1"/>
              <p:nvPr/>
            </p:nvSpPr>
            <p:spPr>
              <a:xfrm>
                <a:off x="4189015" y="3744075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880C18-AEA9-4934-A0F4-27CDC6E6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15" y="3744075"/>
                <a:ext cx="243656" cy="307777"/>
              </a:xfrm>
              <a:prstGeom prst="rect">
                <a:avLst/>
              </a:prstGeom>
              <a:blipFill>
                <a:blip r:embed="rId12"/>
                <a:stretch>
                  <a:fillRect l="-35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B65778-1EEF-4639-96F8-7EAAC2707769}"/>
                  </a:ext>
                </a:extLst>
              </p:cNvPr>
              <p:cNvSpPr txBox="1"/>
              <p:nvPr/>
            </p:nvSpPr>
            <p:spPr>
              <a:xfrm>
                <a:off x="7689050" y="3684639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B65778-1EEF-4639-96F8-7EAAC270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50" y="3684639"/>
                <a:ext cx="243656" cy="307777"/>
              </a:xfrm>
              <a:prstGeom prst="rect">
                <a:avLst/>
              </a:prstGeom>
              <a:blipFill>
                <a:blip r:embed="rId13"/>
                <a:stretch>
                  <a:fillRect l="-35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045D897-C5A8-491E-A477-12D1A594090C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DF2807A1-79E1-4DAE-9319-1109F5FD9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11679412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Persistent barcode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F3A0ED-0CE5-4276-A730-0B3807EF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453" y="2278446"/>
            <a:ext cx="7126672" cy="3737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774487-BD92-4418-950B-0C5D2D5DFA6A}"/>
                  </a:ext>
                </a:extLst>
              </p:cNvPr>
              <p:cNvSpPr txBox="1"/>
              <p:nvPr/>
            </p:nvSpPr>
            <p:spPr>
              <a:xfrm>
                <a:off x="4732471" y="2772536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774487-BD92-4418-950B-0C5D2D5DF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71" y="2772536"/>
                <a:ext cx="481414" cy="3847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8F4C49-9AB1-4B98-91B5-32C00AA8F8C4}"/>
                  </a:ext>
                </a:extLst>
              </p:cNvPr>
              <p:cNvSpPr txBox="1"/>
              <p:nvPr/>
            </p:nvSpPr>
            <p:spPr>
              <a:xfrm>
                <a:off x="8345702" y="2772536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8F4C49-9AB1-4B98-91B5-32C00AA8F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2" y="2772536"/>
                <a:ext cx="481414" cy="384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AC2342-3E02-4A1B-98BF-F7C827A4B740}"/>
                  </a:ext>
                </a:extLst>
              </p:cNvPr>
              <p:cNvSpPr txBox="1"/>
              <p:nvPr/>
            </p:nvSpPr>
            <p:spPr>
              <a:xfrm>
                <a:off x="4732471" y="4580116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AC2342-3E02-4A1B-98BF-F7C827A4B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71" y="4580116"/>
                <a:ext cx="481414" cy="384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873FE-F661-41BD-B351-B680B88C34A1}"/>
                  </a:ext>
                </a:extLst>
              </p:cNvPr>
              <p:cNvSpPr txBox="1"/>
              <p:nvPr/>
            </p:nvSpPr>
            <p:spPr>
              <a:xfrm>
                <a:off x="8345702" y="4580116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873FE-F661-41BD-B351-B680B88C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2" y="4580116"/>
                <a:ext cx="481414" cy="384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580D0B-A937-4845-9896-A7B1D4F08248}"/>
                  </a:ext>
                </a:extLst>
              </p:cNvPr>
              <p:cNvSpPr txBox="1"/>
              <p:nvPr/>
            </p:nvSpPr>
            <p:spPr>
              <a:xfrm>
                <a:off x="9040396" y="5229756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580D0B-A937-4845-9896-A7B1D4F08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96" y="5229756"/>
                <a:ext cx="481414" cy="3847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EF0795-A14D-4632-A5F2-58A324BC5EC8}"/>
                  </a:ext>
                </a:extLst>
              </p:cNvPr>
              <p:cNvSpPr txBox="1"/>
              <p:nvPr/>
            </p:nvSpPr>
            <p:spPr>
              <a:xfrm>
                <a:off x="5500472" y="5229755"/>
                <a:ext cx="4814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EF0795-A14D-4632-A5F2-58A324BC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472" y="5229755"/>
                <a:ext cx="481414" cy="384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801F6E7-F442-4D91-9733-10881931174F}"/>
              </a:ext>
            </a:extLst>
          </p:cNvPr>
          <p:cNvSpPr/>
          <p:nvPr/>
        </p:nvSpPr>
        <p:spPr>
          <a:xfrm>
            <a:off x="2637453" y="2278446"/>
            <a:ext cx="1539551" cy="1388485"/>
          </a:xfrm>
          <a:prstGeom prst="rect">
            <a:avLst/>
          </a:prstGeom>
          <a:noFill/>
          <a:ln w="317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88BBEC36-66F1-47F8-A67D-8542CAABB012}"/>
              </a:ext>
            </a:extLst>
          </p:cNvPr>
          <p:cNvSpPr txBox="1">
            <a:spLocks/>
          </p:cNvSpPr>
          <p:nvPr/>
        </p:nvSpPr>
        <p:spPr>
          <a:xfrm>
            <a:off x="4202229" y="2201588"/>
            <a:ext cx="1724543" cy="39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latin typeface="Georgia" panose="02040502050405020303" pitchFamily="18" charset="0"/>
              </a:rPr>
              <a:t>Point cloud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1DF4D-61E7-4839-AA7B-D4EDDFD1BBED}"/>
              </a:ext>
            </a:extLst>
          </p:cNvPr>
          <p:cNvSpPr/>
          <p:nvPr/>
        </p:nvSpPr>
        <p:spPr>
          <a:xfrm>
            <a:off x="2876480" y="3282728"/>
            <a:ext cx="370390" cy="3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C4A2DF-5666-42B1-A70F-D2512B89BCC9}"/>
                  </a:ext>
                </a:extLst>
              </p:cNvPr>
              <p:cNvSpPr txBox="1"/>
              <p:nvPr/>
            </p:nvSpPr>
            <p:spPr>
              <a:xfrm>
                <a:off x="5952902" y="373188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C4A2DF-5666-42B1-A70F-D2512B89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902" y="3731883"/>
                <a:ext cx="221214" cy="307777"/>
              </a:xfrm>
              <a:prstGeom prst="rect">
                <a:avLst/>
              </a:prstGeom>
              <a:blipFill>
                <a:blip r:embed="rId11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0B28B-8348-4D35-A706-79E536CB2FE9}"/>
                  </a:ext>
                </a:extLst>
              </p:cNvPr>
              <p:cNvSpPr txBox="1"/>
              <p:nvPr/>
            </p:nvSpPr>
            <p:spPr>
              <a:xfrm>
                <a:off x="9188685" y="370140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0B28B-8348-4D35-A706-79E536CB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685" y="3701403"/>
                <a:ext cx="221214" cy="307777"/>
              </a:xfrm>
              <a:prstGeom prst="rect">
                <a:avLst/>
              </a:prstGeom>
              <a:blipFill>
                <a:blip r:embed="rId12"/>
                <a:stretch>
                  <a:fillRect l="-10811" r="-8108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F5952-C252-4C54-A63F-A71934BDCC80}"/>
                  </a:ext>
                </a:extLst>
              </p:cNvPr>
              <p:cNvSpPr txBox="1"/>
              <p:nvPr/>
            </p:nvSpPr>
            <p:spPr>
              <a:xfrm>
                <a:off x="5985393" y="5659809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0F5952-C252-4C54-A63F-A71934BDC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93" y="5659809"/>
                <a:ext cx="221214" cy="307777"/>
              </a:xfrm>
              <a:prstGeom prst="rect">
                <a:avLst/>
              </a:prstGeom>
              <a:blipFill>
                <a:blip r:embed="rId13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4DB93-1910-45F2-BEA6-2B6FC9D7F536}"/>
                  </a:ext>
                </a:extLst>
              </p:cNvPr>
              <p:cNvSpPr txBox="1"/>
              <p:nvPr/>
            </p:nvSpPr>
            <p:spPr>
              <a:xfrm>
                <a:off x="9343096" y="5653713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4DB93-1910-45F2-BEA6-2B6FC9D7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96" y="5653713"/>
                <a:ext cx="221214" cy="307777"/>
              </a:xfrm>
              <a:prstGeom prst="rect">
                <a:avLst/>
              </a:prstGeom>
              <a:blipFill>
                <a:blip r:embed="rId14"/>
                <a:stretch>
                  <a:fillRect l="-11111" r="-1111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0D656-41D7-4EFD-A58F-C6F8D8941265}"/>
                  </a:ext>
                </a:extLst>
              </p:cNvPr>
              <p:cNvSpPr txBox="1"/>
              <p:nvPr/>
            </p:nvSpPr>
            <p:spPr>
              <a:xfrm>
                <a:off x="4280191" y="5661333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0D656-41D7-4EFD-A58F-C6F8D894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91" y="5661333"/>
                <a:ext cx="243656" cy="307777"/>
              </a:xfrm>
              <a:prstGeom prst="rect">
                <a:avLst/>
              </a:prstGeom>
              <a:blipFill>
                <a:blip r:embed="rId15"/>
                <a:stretch>
                  <a:fillRect l="-35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0C1E8A-8963-4A9D-9BF8-75F07AFCEA80}"/>
                  </a:ext>
                </a:extLst>
              </p:cNvPr>
              <p:cNvSpPr txBox="1"/>
              <p:nvPr/>
            </p:nvSpPr>
            <p:spPr>
              <a:xfrm>
                <a:off x="7729113" y="5649141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0C1E8A-8963-4A9D-9BF8-75F07AFCE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113" y="5649141"/>
                <a:ext cx="243656" cy="307777"/>
              </a:xfrm>
              <a:prstGeom prst="rect">
                <a:avLst/>
              </a:prstGeom>
              <a:blipFill>
                <a:blip r:embed="rId16"/>
                <a:stretch>
                  <a:fillRect l="-375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D0EC3C-1965-4CD5-A40B-EA2A756ED5E9}"/>
                  </a:ext>
                </a:extLst>
              </p:cNvPr>
              <p:cNvSpPr txBox="1"/>
              <p:nvPr/>
            </p:nvSpPr>
            <p:spPr>
              <a:xfrm>
                <a:off x="4189015" y="3744075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D0EC3C-1965-4CD5-A40B-EA2A756ED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15" y="3744075"/>
                <a:ext cx="243656" cy="307777"/>
              </a:xfrm>
              <a:prstGeom prst="rect">
                <a:avLst/>
              </a:prstGeom>
              <a:blipFill>
                <a:blip r:embed="rId17"/>
                <a:stretch>
                  <a:fillRect l="-35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5D4B26-E054-4966-A8AC-BA4A7E289956}"/>
                  </a:ext>
                </a:extLst>
              </p:cNvPr>
              <p:cNvSpPr txBox="1"/>
              <p:nvPr/>
            </p:nvSpPr>
            <p:spPr>
              <a:xfrm>
                <a:off x="7689050" y="3684639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5D4B26-E054-4966-A8AC-BA4A7E289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50" y="3684639"/>
                <a:ext cx="243656" cy="307777"/>
              </a:xfrm>
              <a:prstGeom prst="rect">
                <a:avLst/>
              </a:prstGeom>
              <a:blipFill>
                <a:blip r:embed="rId18"/>
                <a:stretch>
                  <a:fillRect l="-35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DDFC265-DE69-48D2-8D65-5231194D43BE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15" name="12">
            <a:hlinkClick r:id="" action="ppaction://media"/>
            <a:extLst>
              <a:ext uri="{FF2B5EF4-FFF2-40B4-BE49-F238E27FC236}">
                <a16:creationId xmlns:a16="http://schemas.microsoft.com/office/drawing/2014/main" id="{271B33D6-9095-471D-891D-D8C3F2504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11679412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Persistence diagram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E7523-E8F1-410F-A40E-162BEC1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26" y="2233508"/>
            <a:ext cx="12192000" cy="3852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9D42EA-1AA8-4D33-A3EC-485325713FDE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C204B318-5C96-4462-A7F8-3497B8D2F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679412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Persistence diagram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E7523-E8F1-410F-A40E-162BEC1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26" y="2233508"/>
            <a:ext cx="12192000" cy="38529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21225AC-6BFF-47D4-A368-034E26AC46D5}"/>
              </a:ext>
            </a:extLst>
          </p:cNvPr>
          <p:cNvCxnSpPr>
            <a:cxnSpLocks/>
          </p:cNvCxnSpPr>
          <p:nvPr/>
        </p:nvCxnSpPr>
        <p:spPr>
          <a:xfrm>
            <a:off x="4190035" y="2673626"/>
            <a:ext cx="0" cy="287366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F7B000-355F-42DC-9364-701470178B34}"/>
              </a:ext>
            </a:extLst>
          </p:cNvPr>
          <p:cNvCxnSpPr>
            <a:cxnSpLocks/>
          </p:cNvCxnSpPr>
          <p:nvPr/>
        </p:nvCxnSpPr>
        <p:spPr>
          <a:xfrm>
            <a:off x="6096000" y="2673626"/>
            <a:ext cx="0" cy="287366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0D8D20-7144-4D16-A4DF-98912DB2EC4E}"/>
              </a:ext>
            </a:extLst>
          </p:cNvPr>
          <p:cNvSpPr txBox="1"/>
          <p:nvPr/>
        </p:nvSpPr>
        <p:spPr>
          <a:xfrm>
            <a:off x="3754675" y="5537315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Birth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08998-33B6-40DE-98A7-11C5EE2BCF6B}"/>
              </a:ext>
            </a:extLst>
          </p:cNvPr>
          <p:cNvSpPr txBox="1"/>
          <p:nvPr/>
        </p:nvSpPr>
        <p:spPr>
          <a:xfrm>
            <a:off x="5639104" y="5537315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Death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2771E-2B6E-495F-ADF5-E95C3955E614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B2191A11-5D3F-4A25-A273-2CD6AAE25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679412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Persistence diagram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E7523-E8F1-410F-A40E-162BEC1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26" y="2233508"/>
            <a:ext cx="12192000" cy="385296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21225AC-6BFF-47D4-A368-034E26AC46D5}"/>
              </a:ext>
            </a:extLst>
          </p:cNvPr>
          <p:cNvCxnSpPr>
            <a:cxnSpLocks/>
          </p:cNvCxnSpPr>
          <p:nvPr/>
        </p:nvCxnSpPr>
        <p:spPr>
          <a:xfrm>
            <a:off x="4190035" y="2673626"/>
            <a:ext cx="0" cy="287366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F7B000-355F-42DC-9364-701470178B34}"/>
              </a:ext>
            </a:extLst>
          </p:cNvPr>
          <p:cNvCxnSpPr>
            <a:cxnSpLocks/>
          </p:cNvCxnSpPr>
          <p:nvPr/>
        </p:nvCxnSpPr>
        <p:spPr>
          <a:xfrm>
            <a:off x="6096000" y="2673626"/>
            <a:ext cx="0" cy="287366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0D8D20-7144-4D16-A4DF-98912DB2EC4E}"/>
              </a:ext>
            </a:extLst>
          </p:cNvPr>
          <p:cNvSpPr txBox="1"/>
          <p:nvPr/>
        </p:nvSpPr>
        <p:spPr>
          <a:xfrm>
            <a:off x="3754675" y="5537315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Birth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08998-33B6-40DE-98A7-11C5EE2BCF6B}"/>
              </a:ext>
            </a:extLst>
          </p:cNvPr>
          <p:cNvSpPr txBox="1"/>
          <p:nvPr/>
        </p:nvSpPr>
        <p:spPr>
          <a:xfrm>
            <a:off x="5639104" y="5537315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Death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68C9C1-881A-4F46-ACE2-E8B8F85E238F}"/>
              </a:ext>
            </a:extLst>
          </p:cNvPr>
          <p:cNvSpPr/>
          <p:nvPr/>
        </p:nvSpPr>
        <p:spPr>
          <a:xfrm>
            <a:off x="9094101" y="2858964"/>
            <a:ext cx="506746" cy="506746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BE4F58B-FF0B-4CBC-9A36-197EA55D0B38}"/>
              </a:ext>
            </a:extLst>
          </p:cNvPr>
          <p:cNvCxnSpPr>
            <a:stCxn id="4" idx="0"/>
          </p:cNvCxnSpPr>
          <p:nvPr/>
        </p:nvCxnSpPr>
        <p:spPr>
          <a:xfrm rot="5400000" flipH="1" flipV="1">
            <a:off x="9263091" y="1866885"/>
            <a:ext cx="1076463" cy="907696"/>
          </a:xfrm>
          <a:prstGeom prst="curvedConnector3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DD1921-EB00-407F-BF5D-666965BA2F2C}"/>
              </a:ext>
            </a:extLst>
          </p:cNvPr>
          <p:cNvSpPr txBox="1"/>
          <p:nvPr/>
        </p:nvSpPr>
        <p:spPr>
          <a:xfrm>
            <a:off x="9473524" y="1375991"/>
            <a:ext cx="17344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(Birth , Death)</a:t>
            </a:r>
            <a:endParaRPr lang="ko-KR" altLang="en-US" b="1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35D5A-3626-40D8-8F3A-CDF39F374F03}"/>
              </a:ext>
            </a:extLst>
          </p:cNvPr>
          <p:cNvSpPr txBox="1"/>
          <p:nvPr/>
        </p:nvSpPr>
        <p:spPr>
          <a:xfrm>
            <a:off x="8915804" y="5529290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Birth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0D9A6-8A8E-4BA9-8C6C-EA1B92043E26}"/>
              </a:ext>
            </a:extLst>
          </p:cNvPr>
          <p:cNvSpPr txBox="1"/>
          <p:nvPr/>
        </p:nvSpPr>
        <p:spPr>
          <a:xfrm>
            <a:off x="7644052" y="2912282"/>
            <a:ext cx="863340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Death</a:t>
            </a:r>
            <a:endParaRPr lang="ko-KR" altLang="en-US" sz="2000" dirty="0">
              <a:latin typeface="Georgia" panose="02040502050405020303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259D8E-DC83-45AF-B04D-1C688C2EC6B7}"/>
              </a:ext>
            </a:extLst>
          </p:cNvPr>
          <p:cNvCxnSpPr>
            <a:cxnSpLocks/>
          </p:cNvCxnSpPr>
          <p:nvPr/>
        </p:nvCxnSpPr>
        <p:spPr>
          <a:xfrm>
            <a:off x="8507392" y="3104909"/>
            <a:ext cx="58670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5238E6-4F41-46C6-9685-5C984CF3F71D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347474" y="3365710"/>
            <a:ext cx="0" cy="216698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1DF657-DFF7-4C89-94B5-13A51D005423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6" name="15">
            <a:hlinkClick r:id="" action="ppaction://media"/>
            <a:extLst>
              <a:ext uri="{FF2B5EF4-FFF2-40B4-BE49-F238E27FC236}">
                <a16:creationId xmlns:a16="http://schemas.microsoft.com/office/drawing/2014/main" id="{7EFF9B85-CFBF-4A34-8C0B-9E5886327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659426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D4F338B5-8482-4827-A14E-AC8E8E0EC074}"/>
              </a:ext>
            </a:extLst>
          </p:cNvPr>
          <p:cNvSpPr/>
          <p:nvPr/>
        </p:nvSpPr>
        <p:spPr>
          <a:xfrm>
            <a:off x="7412443" y="4967355"/>
            <a:ext cx="290576" cy="29057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7354EA-8E7A-49A1-96AC-B46DE776FFF3}"/>
              </a:ext>
            </a:extLst>
          </p:cNvPr>
          <p:cNvSpPr/>
          <p:nvPr/>
        </p:nvSpPr>
        <p:spPr>
          <a:xfrm>
            <a:off x="7029236" y="4967355"/>
            <a:ext cx="290576" cy="29057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8963BBF-178F-400A-9CAC-86D1BD607901}"/>
                  </a:ext>
                </a:extLst>
              </p:cNvPr>
              <p:cNvSpPr txBox="1"/>
              <p:nvPr/>
            </p:nvSpPr>
            <p:spPr>
              <a:xfrm>
                <a:off x="895056" y="4720152"/>
                <a:ext cx="11115154" cy="167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0" dirty="0">
                    <a:latin typeface="Georgia" panose="02040502050405020303" pitchFamily="18" charset="0"/>
                  </a:rPr>
                  <a:t>Distance metric: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ra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Georgia" panose="02040502050405020303" pitchFamily="18" charset="0"/>
                  </a:rPr>
                  <a:t> where</a:t>
                </a:r>
              </a:p>
              <a:p>
                <a:endParaRPr lang="en-US" altLang="ko-KR" sz="2000" i="1" dirty="0">
                  <a:latin typeface="Georgia" panose="02040502050405020303" pitchFamily="18" charset="0"/>
                </a:endParaRPr>
              </a:p>
              <a:p>
                <a:endParaRPr lang="en-US" altLang="ko-KR" sz="2000" i="1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𝑐𝑜𝑟𝑟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is the Pearson correlation coefficient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8963BBF-178F-400A-9CAC-86D1BD607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56" y="4720152"/>
                <a:ext cx="11115154" cy="1671098"/>
              </a:xfrm>
              <a:prstGeom prst="rect">
                <a:avLst/>
              </a:prstGeom>
              <a:blipFill>
                <a:blip r:embed="rId4"/>
                <a:stretch>
                  <a:fillRect l="-603" b="-3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B92A0D-FD29-4A0D-97E8-D8FEC809279A}"/>
              </a:ext>
            </a:extLst>
          </p:cNvPr>
          <p:cNvSpPr/>
          <p:nvPr/>
        </p:nvSpPr>
        <p:spPr>
          <a:xfrm>
            <a:off x="4651346" y="1539494"/>
            <a:ext cx="314960" cy="981456"/>
          </a:xfrm>
          <a:prstGeom prst="roundRect">
            <a:avLst>
              <a:gd name="adj" fmla="val 3924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0ACA1D-7D3D-421F-87D7-8FB4B601BD9A}"/>
              </a:ext>
            </a:extLst>
          </p:cNvPr>
          <p:cNvSpPr/>
          <p:nvPr/>
        </p:nvSpPr>
        <p:spPr>
          <a:xfrm>
            <a:off x="3551526" y="1539494"/>
            <a:ext cx="314960" cy="981456"/>
          </a:xfrm>
          <a:prstGeom prst="roundRect">
            <a:avLst>
              <a:gd name="adj" fmla="val 3924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point cloud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92191D-1A3A-4666-88DB-2094E851AB5F}"/>
                  </a:ext>
                </a:extLst>
              </p:cNvPr>
              <p:cNvSpPr/>
              <p:nvPr/>
            </p:nvSpPr>
            <p:spPr>
              <a:xfrm>
                <a:off x="895056" y="1513147"/>
                <a:ext cx="8948424" cy="1083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>
                    <a:latin typeface="Georgia" panose="02040502050405020303" pitchFamily="18" charset="0"/>
                  </a:rPr>
                  <a:t>Given a dataset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000" dirty="0">
                    <a:latin typeface="Georgia" panose="02040502050405020303" pitchFamily="18" charset="0"/>
                  </a:rPr>
                  <a:t>,   let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92191D-1A3A-4666-88DB-2094E851A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56" y="1513147"/>
                <a:ext cx="8948424" cy="1083182"/>
              </a:xfrm>
              <a:prstGeom prst="rect">
                <a:avLst/>
              </a:prstGeom>
              <a:blipFill>
                <a:blip r:embed="rId5"/>
                <a:stretch>
                  <a:fillRect l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DA21E0-2C00-4813-B474-3027D00EE49F}"/>
                  </a:ext>
                </a:extLst>
              </p:cNvPr>
              <p:cNvSpPr txBox="1"/>
              <p:nvPr/>
            </p:nvSpPr>
            <p:spPr>
              <a:xfrm>
                <a:off x="895056" y="2928126"/>
                <a:ext cx="5416258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0" dirty="0">
                    <a:latin typeface="Georgia" panose="02040502050405020303" pitchFamily="18" charset="0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are centered and normalized: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DA21E0-2C00-4813-B474-3027D00E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56" y="2928126"/>
                <a:ext cx="5416258" cy="429220"/>
              </a:xfrm>
              <a:prstGeom prst="rect">
                <a:avLst/>
              </a:prstGeom>
              <a:blipFill>
                <a:blip r:embed="rId6"/>
                <a:stretch>
                  <a:fillRect l="-1239" t="-8451" b="-15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6170-C433-4675-A753-1A5E5C09474D}"/>
                  </a:ext>
                </a:extLst>
              </p:cNvPr>
              <p:cNvSpPr txBox="1"/>
              <p:nvPr/>
            </p:nvSpPr>
            <p:spPr>
              <a:xfrm>
                <a:off x="4804177" y="3529765"/>
                <a:ext cx="113018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D26170-C433-4675-A753-1A5E5C094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77" y="3529765"/>
                <a:ext cx="1130181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0F080A-0550-4EB1-B48D-4FE44D7526B0}"/>
                  </a:ext>
                </a:extLst>
              </p:cNvPr>
              <p:cNvSpPr txBox="1"/>
              <p:nvPr/>
            </p:nvSpPr>
            <p:spPr>
              <a:xfrm>
                <a:off x="7029236" y="3674703"/>
                <a:ext cx="1071191" cy="377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0F080A-0550-4EB1-B48D-4FE44D75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36" y="3674703"/>
                <a:ext cx="1071191" cy="377732"/>
              </a:xfrm>
              <a:prstGeom prst="rect">
                <a:avLst/>
              </a:prstGeom>
              <a:blipFill>
                <a:blip r:embed="rId8"/>
                <a:stretch>
                  <a:fillRect r="-3409" b="-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91A5529-C340-4F97-A97F-946C6E9937C0}"/>
              </a:ext>
            </a:extLst>
          </p:cNvPr>
          <p:cNvSpPr txBox="1"/>
          <p:nvPr/>
        </p:nvSpPr>
        <p:spPr>
          <a:xfrm>
            <a:off x="869835" y="5257931"/>
            <a:ext cx="206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dirty="0">
                <a:latin typeface="Georgia" panose="02040502050405020303" pitchFamily="18" charset="0"/>
              </a:rPr>
              <a:t>(</a:t>
            </a:r>
            <a:r>
              <a:rPr lang="en-US" altLang="ko-KR" sz="1800" b="1" dirty="0">
                <a:latin typeface="Georgia" panose="02040502050405020303" pitchFamily="18" charset="0"/>
              </a:rPr>
              <a:t>point cloud</a:t>
            </a:r>
            <a:r>
              <a:rPr lang="en-US" altLang="ko-KR" sz="1800" b="0" dirty="0">
                <a:latin typeface="Georgia" panose="02040502050405020303" pitchFamily="18" charset="0"/>
              </a:rPr>
              <a:t>)</a:t>
            </a:r>
            <a:endParaRPr lang="ko-KR" altLang="en-US" dirty="0"/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6F78FC9E-EF8E-48D1-B720-DED30D6C1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11704638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1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point cloud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2B00E4D4-7D68-48B4-8EAE-7ED814F8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05501"/>
              </p:ext>
            </p:extLst>
          </p:nvPr>
        </p:nvGraphicFramePr>
        <p:xfrm>
          <a:off x="7545761" y="3908654"/>
          <a:ext cx="2102184" cy="215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728">
                  <a:extLst>
                    <a:ext uri="{9D8B030D-6E8A-4147-A177-3AD203B41FA5}">
                      <a16:colId xmlns:a16="http://schemas.microsoft.com/office/drawing/2014/main" val="2110453036"/>
                    </a:ext>
                  </a:extLst>
                </a:gridCol>
                <a:gridCol w="700728">
                  <a:extLst>
                    <a:ext uri="{9D8B030D-6E8A-4147-A177-3AD203B41FA5}">
                      <a16:colId xmlns:a16="http://schemas.microsoft.com/office/drawing/2014/main" val="741008003"/>
                    </a:ext>
                  </a:extLst>
                </a:gridCol>
                <a:gridCol w="700728">
                  <a:extLst>
                    <a:ext uri="{9D8B030D-6E8A-4147-A177-3AD203B41FA5}">
                      <a16:colId xmlns:a16="http://schemas.microsoft.com/office/drawing/2014/main" val="1609006403"/>
                    </a:ext>
                  </a:extLst>
                </a:gridCol>
              </a:tblGrid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80548"/>
                  </a:ext>
                </a:extLst>
              </a:tr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913713"/>
                  </a:ext>
                </a:extLst>
              </a:tr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13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31659CB-71C6-46E5-BF1D-07BF47A7981C}"/>
                  </a:ext>
                </a:extLst>
              </p:cNvPr>
              <p:cNvSpPr/>
              <p:nvPr/>
            </p:nvSpPr>
            <p:spPr>
              <a:xfrm>
                <a:off x="8097275" y="6303248"/>
                <a:ext cx="1624354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ko-KR" sz="25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5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ko-KR" sz="25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ko-KR" sz="25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ko-KR" sz="25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31659CB-71C6-46E5-BF1D-07BF47A79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275" y="6303248"/>
                <a:ext cx="1624354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7CFC19-81A5-4C78-B363-A62CB0340EA8}"/>
              </a:ext>
            </a:extLst>
          </p:cNvPr>
          <p:cNvGrpSpPr/>
          <p:nvPr/>
        </p:nvGrpSpPr>
        <p:grpSpPr>
          <a:xfrm>
            <a:off x="7545762" y="3984854"/>
            <a:ext cx="2112684" cy="1967346"/>
            <a:chOff x="4077086" y="3615883"/>
            <a:chExt cx="2112684" cy="1967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058FD1E-AC03-40EC-A870-44A5D0D4D6B2}"/>
                    </a:ext>
                  </a:extLst>
                </p:cNvPr>
                <p:cNvSpPr/>
                <p:nvPr/>
              </p:nvSpPr>
              <p:spPr>
                <a:xfrm>
                  <a:off x="4077086" y="3615883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E98DA4EF-EC1D-48B5-99C3-8893869B4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086" y="3615883"/>
                  <a:ext cx="697228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CA65934F-B3A7-4D87-A547-EE293A6AEBC7}"/>
                    </a:ext>
                  </a:extLst>
                </p:cNvPr>
                <p:cNvSpPr/>
                <p:nvPr/>
              </p:nvSpPr>
              <p:spPr>
                <a:xfrm>
                  <a:off x="4774314" y="3615883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861201F9-30C2-4D37-A402-36DD69124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314" y="3615883"/>
                  <a:ext cx="697228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B647359-7593-4AFD-B74D-D303DFB3621D}"/>
                    </a:ext>
                  </a:extLst>
                </p:cNvPr>
                <p:cNvSpPr/>
                <p:nvPr/>
              </p:nvSpPr>
              <p:spPr>
                <a:xfrm>
                  <a:off x="5482042" y="3615883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0.4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FB5F8C8-0E64-4C82-B38A-44591C3DB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042" y="3615883"/>
                  <a:ext cx="697228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DE458D3-AD7D-40A9-BC71-525CC6BDD9A7}"/>
                    </a:ext>
                  </a:extLst>
                </p:cNvPr>
                <p:cNvSpPr/>
                <p:nvPr/>
              </p:nvSpPr>
              <p:spPr>
                <a:xfrm>
                  <a:off x="4087586" y="4322557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542547E-4385-4418-BE17-608306570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586" y="4322557"/>
                  <a:ext cx="697228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CE61499-AF89-4BE3-962B-F39F4F1F8DEB}"/>
                    </a:ext>
                  </a:extLst>
                </p:cNvPr>
                <p:cNvSpPr/>
                <p:nvPr/>
              </p:nvSpPr>
              <p:spPr>
                <a:xfrm>
                  <a:off x="4784814" y="4322557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D353F125-7A47-4DA3-91B9-0B73FBF217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14" y="4322557"/>
                  <a:ext cx="697228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6D06417-C4DF-4C19-BE7B-C7A0AC337BBE}"/>
                    </a:ext>
                  </a:extLst>
                </p:cNvPr>
                <p:cNvSpPr/>
                <p:nvPr/>
              </p:nvSpPr>
              <p:spPr>
                <a:xfrm>
                  <a:off x="5492542" y="4322557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12CA41B-5B63-440E-AE82-4ACC544D82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542" y="4322557"/>
                  <a:ext cx="697228" cy="5539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29486337-1E1E-48C2-BCAC-9675909949EE}"/>
                    </a:ext>
                  </a:extLst>
                </p:cNvPr>
                <p:cNvSpPr/>
                <p:nvPr/>
              </p:nvSpPr>
              <p:spPr>
                <a:xfrm>
                  <a:off x="4077086" y="5029231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0.4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630797D4-5DEA-4F13-A935-D0CBDDF851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086" y="5029231"/>
                  <a:ext cx="697228" cy="5539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5BDD897-358F-444B-A8D3-8E9F876A30A4}"/>
                    </a:ext>
                  </a:extLst>
                </p:cNvPr>
                <p:cNvSpPr/>
                <p:nvPr/>
              </p:nvSpPr>
              <p:spPr>
                <a:xfrm>
                  <a:off x="4774314" y="5029231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</m:oMath>
                    </m:oMathPara>
                  </a14:m>
                  <a:endParaRPr lang="ko-KR" altLang="en-US" sz="3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E9DBFC1E-802A-4F84-A58A-F5F3A264E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314" y="5029231"/>
                  <a:ext cx="697228" cy="5539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D9C8306-EACA-4007-9108-5EC6F5129E4F}"/>
                    </a:ext>
                  </a:extLst>
                </p:cNvPr>
                <p:cNvSpPr/>
                <p:nvPr/>
              </p:nvSpPr>
              <p:spPr>
                <a:xfrm>
                  <a:off x="5482042" y="5029231"/>
                  <a:ext cx="697228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33F1F9B4-F323-4AE4-A776-5BF44AFB3F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042" y="5029231"/>
                  <a:ext cx="697228" cy="5539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909E2676-B00C-45A0-98A4-065CF6DC8D87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>
            <a:off x="8047951" y="5998111"/>
            <a:ext cx="592989" cy="494339"/>
          </a:xfrm>
          <a:prstGeom prst="curvedConnector4">
            <a:avLst>
              <a:gd name="adj1" fmla="val 29888"/>
              <a:gd name="adj2" fmla="val 146244"/>
            </a:avLst>
          </a:prstGeom>
          <a:ln w="28575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0664B1-CA3C-44AD-9115-2ABFE1C08C73}"/>
              </a:ext>
            </a:extLst>
          </p:cNvPr>
          <p:cNvGrpSpPr/>
          <p:nvPr/>
        </p:nvGrpSpPr>
        <p:grpSpPr>
          <a:xfrm>
            <a:off x="7595336" y="3316789"/>
            <a:ext cx="2063110" cy="477358"/>
            <a:chOff x="4126660" y="2947818"/>
            <a:chExt cx="2063110" cy="477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D01159E-756B-4F4D-BAEB-57881F4C03CF}"/>
                    </a:ext>
                  </a:extLst>
                </p:cNvPr>
                <p:cNvSpPr/>
                <p:nvPr/>
              </p:nvSpPr>
              <p:spPr>
                <a:xfrm>
                  <a:off x="4126660" y="2947818"/>
                  <a:ext cx="604204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4438D638-CD56-4E8A-AE6F-D83AFB97B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660" y="2947818"/>
                  <a:ext cx="604204" cy="4770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01BE6C0-815F-49EB-811F-CA64B006F850}"/>
                    </a:ext>
                  </a:extLst>
                </p:cNvPr>
                <p:cNvSpPr/>
                <p:nvPr/>
              </p:nvSpPr>
              <p:spPr>
                <a:xfrm>
                  <a:off x="4823888" y="2947818"/>
                  <a:ext cx="61164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DD46DCD7-D8EB-4EA9-95CC-136551E2F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888" y="2947818"/>
                  <a:ext cx="611642" cy="4770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D62CCC3-46BA-4CA6-B30D-EE050975725E}"/>
                    </a:ext>
                  </a:extLst>
                </p:cNvPr>
                <p:cNvSpPr/>
                <p:nvPr/>
              </p:nvSpPr>
              <p:spPr>
                <a:xfrm>
                  <a:off x="5578128" y="2948122"/>
                  <a:ext cx="61164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CE82921-0BAA-4BE3-94AE-38911B13B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128" y="2948122"/>
                  <a:ext cx="611642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8D1377-BCEC-491D-A971-5EE9218A808A}"/>
              </a:ext>
            </a:extLst>
          </p:cNvPr>
          <p:cNvGrpSpPr/>
          <p:nvPr/>
        </p:nvGrpSpPr>
        <p:grpSpPr>
          <a:xfrm>
            <a:off x="6866768" y="3994386"/>
            <a:ext cx="611946" cy="1932241"/>
            <a:chOff x="3398092" y="3625415"/>
            <a:chExt cx="611946" cy="1932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D14F4BE7-8603-4E90-A06B-AEB51BEA88E0}"/>
                    </a:ext>
                  </a:extLst>
                </p:cNvPr>
                <p:cNvSpPr/>
                <p:nvPr/>
              </p:nvSpPr>
              <p:spPr>
                <a:xfrm>
                  <a:off x="3402115" y="3625415"/>
                  <a:ext cx="604204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791689D-A89A-4360-85A4-148009A364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115" y="3625415"/>
                  <a:ext cx="604204" cy="4770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5339C1-643A-4B1C-B65D-9726ABF21780}"/>
                    </a:ext>
                  </a:extLst>
                </p:cNvPr>
                <p:cNvSpPr/>
                <p:nvPr/>
              </p:nvSpPr>
              <p:spPr>
                <a:xfrm>
                  <a:off x="3398396" y="4326362"/>
                  <a:ext cx="61164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CB3D868-BAED-41E0-A38A-C37638556C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96" y="4326362"/>
                  <a:ext cx="611642" cy="4770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E91ED83-7602-40AF-9DED-B17168F88C5F}"/>
                    </a:ext>
                  </a:extLst>
                </p:cNvPr>
                <p:cNvSpPr/>
                <p:nvPr/>
              </p:nvSpPr>
              <p:spPr>
                <a:xfrm>
                  <a:off x="3398092" y="5080602"/>
                  <a:ext cx="61164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4F1C308-F4FE-4447-AA0F-9DC3FD48D1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092" y="5080602"/>
                  <a:ext cx="611642" cy="4770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BA2649E-0CD2-4365-8DDD-E55B824C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19656"/>
              </p:ext>
            </p:extLst>
          </p:nvPr>
        </p:nvGraphicFramePr>
        <p:xfrm>
          <a:off x="9793659" y="3908654"/>
          <a:ext cx="293757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57">
                  <a:extLst>
                    <a:ext uri="{9D8B030D-6E8A-4147-A177-3AD203B41FA5}">
                      <a16:colId xmlns:a16="http://schemas.microsoft.com/office/drawing/2014/main" val="393724283"/>
                    </a:ext>
                  </a:extLst>
                </a:gridCol>
              </a:tblGrid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54771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87251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327119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239187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61017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8963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id="{F1EA69C3-4B60-4642-A701-4EB515552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50142"/>
              </p:ext>
            </p:extLst>
          </p:nvPr>
        </p:nvGraphicFramePr>
        <p:xfrm>
          <a:off x="1812274" y="3908654"/>
          <a:ext cx="2102184" cy="215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728">
                  <a:extLst>
                    <a:ext uri="{9D8B030D-6E8A-4147-A177-3AD203B41FA5}">
                      <a16:colId xmlns:a16="http://schemas.microsoft.com/office/drawing/2014/main" val="2110453036"/>
                    </a:ext>
                  </a:extLst>
                </a:gridCol>
                <a:gridCol w="700728">
                  <a:extLst>
                    <a:ext uri="{9D8B030D-6E8A-4147-A177-3AD203B41FA5}">
                      <a16:colId xmlns:a16="http://schemas.microsoft.com/office/drawing/2014/main" val="741008003"/>
                    </a:ext>
                  </a:extLst>
                </a:gridCol>
                <a:gridCol w="700728">
                  <a:extLst>
                    <a:ext uri="{9D8B030D-6E8A-4147-A177-3AD203B41FA5}">
                      <a16:colId xmlns:a16="http://schemas.microsoft.com/office/drawing/2014/main" val="1609006403"/>
                    </a:ext>
                  </a:extLst>
                </a:gridCol>
              </a:tblGrid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80548"/>
                  </a:ext>
                </a:extLst>
              </a:tr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913713"/>
                  </a:ext>
                </a:extLst>
              </a:tr>
              <a:tr h="719798"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500" dirty="0"/>
                    </a:p>
                  </a:txBody>
                  <a:tcPr marL="177484" marR="177484" marT="88742" marB="887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13321"/>
                  </a:ext>
                </a:extLst>
              </a:tr>
            </a:tbl>
          </a:graphicData>
        </a:graphic>
      </p:graphicFrame>
      <p:graphicFrame>
        <p:nvGraphicFramePr>
          <p:cNvPr id="60" name="표 7">
            <a:extLst>
              <a:ext uri="{FF2B5EF4-FFF2-40B4-BE49-F238E27FC236}">
                <a16:creationId xmlns:a16="http://schemas.microsoft.com/office/drawing/2014/main" id="{C1C113C0-ABA7-4617-B692-ABB4C164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80842"/>
              </p:ext>
            </p:extLst>
          </p:nvPr>
        </p:nvGraphicFramePr>
        <p:xfrm>
          <a:off x="4067714" y="3908654"/>
          <a:ext cx="293757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57">
                  <a:extLst>
                    <a:ext uri="{9D8B030D-6E8A-4147-A177-3AD203B41FA5}">
                      <a16:colId xmlns:a16="http://schemas.microsoft.com/office/drawing/2014/main" val="393724283"/>
                    </a:ext>
                  </a:extLst>
                </a:gridCol>
              </a:tblGrid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54771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87251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327119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239187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61017"/>
                  </a:ext>
                </a:extLst>
              </a:tr>
              <a:tr h="301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89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ECC2-0BF8-4450-A1F4-1A97437ED613}"/>
                  </a:ext>
                </a:extLst>
              </p:cNvPr>
              <p:cNvSpPr txBox="1"/>
              <p:nvPr/>
            </p:nvSpPr>
            <p:spPr>
              <a:xfrm>
                <a:off x="6641470" y="1647006"/>
                <a:ext cx="410135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rad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ECC2-0BF8-4450-A1F4-1A97437E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0" y="1647006"/>
                <a:ext cx="4101350" cy="65601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BEF071A9-1100-444E-8F69-923D81AB0D79}"/>
              </a:ext>
            </a:extLst>
          </p:cNvPr>
          <p:cNvSpPr txBox="1"/>
          <p:nvPr/>
        </p:nvSpPr>
        <p:spPr>
          <a:xfrm>
            <a:off x="324785" y="1637389"/>
            <a:ext cx="4893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Heatmap </a:t>
            </a:r>
            <a:r>
              <a:rPr lang="en-US" altLang="ko-KR" b="0" dirty="0">
                <a:latin typeface="Georgia" panose="02040502050405020303" pitchFamily="18" charset="0"/>
              </a:rPr>
              <a:t>: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Data visualization technique with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colored representation based on matrix element value.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934F55-EC88-42CC-9ADF-E149D6333D64}"/>
                  </a:ext>
                </a:extLst>
              </p:cNvPr>
              <p:cNvSpPr txBox="1"/>
              <p:nvPr/>
            </p:nvSpPr>
            <p:spPr>
              <a:xfrm>
                <a:off x="4805880" y="4669624"/>
                <a:ext cx="1038097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b="1" dirty="0"/>
                  <a:t>(</a:t>
                </a:r>
                <a:r>
                  <a:rPr lang="en-US" altLang="ko-KR" b="1" dirty="0">
                    <a:latin typeface="Georgia" panose="02040502050405020303" pitchFamily="18" charset="0"/>
                  </a:rPr>
                  <a:t>s</a:t>
                </a:r>
                <a:r>
                  <a:rPr lang="en-US" altLang="ko-KR" sz="18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orted</a:t>
                </a:r>
                <a:r>
                  <a:rPr lang="en-US" altLang="ko-KR" b="1" dirty="0"/>
                  <a:t>)</a:t>
                </a:r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934F55-EC88-42CC-9ADF-E149D633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880" y="4669624"/>
                <a:ext cx="1038097" cy="672620"/>
              </a:xfrm>
              <a:prstGeom prst="rect">
                <a:avLst/>
              </a:prstGeom>
              <a:blipFill>
                <a:blip r:embed="rId25"/>
                <a:stretch>
                  <a:fillRect l="-4678" r="-11111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8F1678-EB64-4265-AC48-F3310E98DB80}"/>
                  </a:ext>
                </a:extLst>
              </p:cNvPr>
              <p:cNvSpPr txBox="1"/>
              <p:nvPr/>
            </p:nvSpPr>
            <p:spPr>
              <a:xfrm>
                <a:off x="878654" y="2777456"/>
                <a:ext cx="3345476" cy="85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8F1678-EB64-4265-AC48-F3310E98D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54" y="2777456"/>
                <a:ext cx="3345476" cy="85420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DFE6EDDF-F2D1-40BD-A12D-DA2D63AFE577}"/>
              </a:ext>
            </a:extLst>
          </p:cNvPr>
          <p:cNvSpPr/>
          <p:nvPr/>
        </p:nvSpPr>
        <p:spPr>
          <a:xfrm>
            <a:off x="8292564" y="2522925"/>
            <a:ext cx="755374" cy="656013"/>
          </a:xfrm>
          <a:prstGeom prst="downArrow">
            <a:avLst>
              <a:gd name="adj1" fmla="val 39473"/>
              <a:gd name="adj2" fmla="val 51515"/>
            </a:avLst>
          </a:prstGeom>
          <a:solidFill>
            <a:schemeClr val="bg2">
              <a:lumMod val="75000"/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B887A8-8043-4911-8E7D-F7803FB081EB}"/>
              </a:ext>
            </a:extLst>
          </p:cNvPr>
          <p:cNvSpPr txBox="1"/>
          <p:nvPr/>
        </p:nvSpPr>
        <p:spPr>
          <a:xfrm>
            <a:off x="9046804" y="2463811"/>
            <a:ext cx="1976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Georgia" panose="02040502050405020303" pitchFamily="18" charset="0"/>
              </a:rPr>
              <a:t>heatmap</a:t>
            </a: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Georgia" panose="02040502050405020303" pitchFamily="18" charset="0"/>
              </a:rPr>
              <a:t>representation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64640F-82F8-4213-8D3F-EF5BC155C41C}"/>
                  </a:ext>
                </a:extLst>
              </p:cNvPr>
              <p:cNvSpPr txBox="1"/>
              <p:nvPr/>
            </p:nvSpPr>
            <p:spPr>
              <a:xfrm>
                <a:off x="10091462" y="5733342"/>
                <a:ext cx="45528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64640F-82F8-4213-8D3F-EF5BC155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462" y="5733342"/>
                <a:ext cx="455282" cy="4308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4EEDEB-EED6-496B-8482-F098FD2A47C3}"/>
                  </a:ext>
                </a:extLst>
              </p:cNvPr>
              <p:cNvSpPr txBox="1"/>
              <p:nvPr/>
            </p:nvSpPr>
            <p:spPr>
              <a:xfrm>
                <a:off x="10087416" y="3830966"/>
                <a:ext cx="45528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4EEDEB-EED6-496B-8482-F098FD2A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416" y="3830966"/>
                <a:ext cx="455282" cy="430887"/>
              </a:xfrm>
              <a:prstGeom prst="rect">
                <a:avLst/>
              </a:prstGeom>
              <a:blipFill>
                <a:blip r:embed="rId28"/>
                <a:stretch>
                  <a:fillRect l="-1351" r="-22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E58E347-B6B6-4993-B224-717F171848F9}"/>
                  </a:ext>
                </a:extLst>
              </p:cNvPr>
              <p:cNvSpPr txBox="1"/>
              <p:nvPr/>
            </p:nvSpPr>
            <p:spPr>
              <a:xfrm>
                <a:off x="10084034" y="4637047"/>
                <a:ext cx="45528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E58E347-B6B6-4993-B224-717F17184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34" y="4637047"/>
                <a:ext cx="455282" cy="430887"/>
              </a:xfrm>
              <a:prstGeom prst="rect">
                <a:avLst/>
              </a:prstGeom>
              <a:blipFill>
                <a:blip r:embed="rId29"/>
                <a:stretch>
                  <a:fillRect l="-1333" r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8F101712-A0D9-4648-9644-41295C2D7FAD}"/>
              </a:ext>
            </a:extLst>
          </p:cNvPr>
          <p:cNvSpPr/>
          <p:nvPr/>
        </p:nvSpPr>
        <p:spPr>
          <a:xfrm rot="10800000">
            <a:off x="1425138" y="3904289"/>
            <a:ext cx="215534" cy="2203289"/>
          </a:xfrm>
          <a:prstGeom prst="rightBrace">
            <a:avLst>
              <a:gd name="adj1" fmla="val 249668"/>
              <a:gd name="adj2" fmla="val 4884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45BDB4-C6ED-4A9D-A6FF-78C9DFD8B57B}"/>
              </a:ext>
            </a:extLst>
          </p:cNvPr>
          <p:cNvSpPr txBox="1"/>
          <p:nvPr/>
        </p:nvSpPr>
        <p:spPr>
          <a:xfrm>
            <a:off x="62127" y="4817759"/>
            <a:ext cx="126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Heatmap</a:t>
            </a:r>
            <a:endParaRPr lang="ko-KR" altLang="en-US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D9A70CC-7FB7-4033-BEED-926283E24D84}"/>
              </a:ext>
            </a:extLst>
          </p:cNvPr>
          <p:cNvCxnSpPr>
            <a:stCxn id="11" idx="1"/>
            <a:endCxn id="60" idx="3"/>
          </p:cNvCxnSpPr>
          <p:nvPr/>
        </p:nvCxnSpPr>
        <p:spPr>
          <a:xfrm flipH="1">
            <a:off x="4361471" y="5005934"/>
            <a:ext cx="4444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8FCBABC3-344C-4A9E-A6CA-CDAB720CE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134151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barcode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2DC67F-ABB8-4372-88E1-2D377D715F4E}"/>
                  </a:ext>
                </a:extLst>
              </p:cNvPr>
              <p:cNvSpPr txBox="1"/>
              <p:nvPr/>
            </p:nvSpPr>
            <p:spPr>
              <a:xfrm>
                <a:off x="494602" y="1650800"/>
                <a:ext cx="10964335" cy="3708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are always shown but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are</a:t>
                </a:r>
                <a:r>
                  <a:rPr lang="ko-KR" altLang="en-US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not. </a:t>
                </a:r>
              </a:p>
              <a:p>
                <a:pPr marL="342900" indent="-342900">
                  <a:buFontTx/>
                  <a:buChar char="-"/>
                </a:pPr>
                <a:endParaRPr lang="en-US" altLang="ko-KR" sz="25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endParaRPr lang="en-US" altLang="ko-KR" sz="25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The result of barcode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does not generate a noise in the process</a:t>
                </a:r>
              </a:p>
              <a:p>
                <a:endParaRPr lang="en-US" altLang="ko-KR" sz="10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r>
                  <a:rPr lang="en-US" altLang="ko-KR" sz="25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ko-KR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ko-KR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</m:e>
                    </m:groupChr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ko-KR" sz="2500" dirty="0">
                    <a:solidFill>
                      <a:srgbClr val="0000FF"/>
                    </a:solidFill>
                    <a:latin typeface="Georgia" panose="02040502050405020303" pitchFamily="18" charset="0"/>
                  </a:rPr>
                  <a:t>accurate topological information can be obtained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.</a:t>
                </a:r>
              </a:p>
              <a:p>
                <a:pPr marL="342900" indent="-342900">
                  <a:buFontTx/>
                  <a:buChar char="-"/>
                </a:pPr>
                <a:endParaRPr lang="en-US" altLang="ko-KR" sz="25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Thus, we only consider the zeroth </a:t>
                </a:r>
                <a:r>
                  <a:rPr lang="en-US" altLang="ko-KR" sz="2500" dirty="0" err="1">
                    <a:solidFill>
                      <a:schemeClr val="tx1"/>
                    </a:solidFill>
                    <a:latin typeface="Georgia" panose="02040502050405020303" pitchFamily="18" charset="0"/>
                  </a:rPr>
                  <a:t>betti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in this study.</a:t>
                </a:r>
              </a:p>
              <a:p>
                <a:pPr marL="342900" indent="-342900">
                  <a:buFontTx/>
                  <a:buChar char="-"/>
                </a:pPr>
                <a:endParaRPr lang="en-US" altLang="ko-KR" sz="2500" dirty="0">
                  <a:latin typeface="Georgia" panose="02040502050405020303" pitchFamily="18" charset="0"/>
                </a:endParaRPr>
              </a:p>
              <a:p>
                <a:endParaRPr lang="en-US" altLang="ko-KR" sz="25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2DC67F-ABB8-4372-88E1-2D377D715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2" y="1650800"/>
                <a:ext cx="10964335" cy="3708708"/>
              </a:xfrm>
              <a:prstGeom prst="rect">
                <a:avLst/>
              </a:prstGeom>
              <a:blipFill>
                <a:blip r:embed="rId4"/>
                <a:stretch>
                  <a:fillRect l="-834" t="-1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FB4FE93D-C18F-487D-8EE2-911B92738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barcode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2DC67F-ABB8-4372-88E1-2D377D715F4E}"/>
                  </a:ext>
                </a:extLst>
              </p:cNvPr>
              <p:cNvSpPr txBox="1"/>
              <p:nvPr/>
            </p:nvSpPr>
            <p:spPr>
              <a:xfrm>
                <a:off x="494602" y="1650800"/>
                <a:ext cx="11288426" cy="2970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500" dirty="0">
                    <a:latin typeface="Georgia" panose="02040502050405020303" pitchFamily="18" charset="0"/>
                  </a:rPr>
                  <a:t>In order to obtain the more accurate 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latin typeface="Georgia" panose="02040502050405020303" pitchFamily="18" charset="0"/>
                  </a:rPr>
                  <a:t>,</a:t>
                </a:r>
              </a:p>
              <a:p>
                <a:r>
                  <a:rPr lang="en-US" altLang="ko-KR" sz="2500" dirty="0">
                    <a:latin typeface="Georgia" panose="02040502050405020303" pitchFamily="18" charset="0"/>
                  </a:rPr>
                  <a:t>     we </a:t>
                </a:r>
                <a:r>
                  <a:rPr lang="en-US" altLang="ko-KR" sz="2500" dirty="0">
                    <a:solidFill>
                      <a:srgbClr val="0000FF"/>
                    </a:solidFill>
                    <a:latin typeface="Georgia" panose="02040502050405020303" pitchFamily="18" charset="0"/>
                  </a:rPr>
                  <a:t>consider geometric information </a:t>
                </a:r>
                <a:r>
                  <a:rPr lang="en-US" altLang="ko-KR" sz="2500" dirty="0">
                    <a:latin typeface="Georgia" panose="02040502050405020303" pitchFamily="18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latin typeface="Georgia" panose="02040502050405020303" pitchFamily="18" charset="0"/>
                  </a:rPr>
                  <a:t>, with a topological information.</a:t>
                </a:r>
              </a:p>
              <a:p>
                <a:endParaRPr lang="en-US" altLang="ko-KR" sz="2500" dirty="0">
                  <a:latin typeface="Georgia" panose="02040502050405020303" pitchFamily="18" charset="0"/>
                </a:endParaRPr>
              </a:p>
              <a:p>
                <a:endParaRPr lang="en-US" altLang="ko-KR" sz="1500" dirty="0">
                  <a:latin typeface="Georgia" panose="02040502050405020303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We</a:t>
                </a:r>
                <a:r>
                  <a:rPr lang="ko-KR" altLang="en-US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use the </a:t>
                </a:r>
                <a:r>
                  <a:rPr lang="en-US" altLang="ko-KR" sz="2500" dirty="0" err="1">
                    <a:solidFill>
                      <a:srgbClr val="0000FF"/>
                    </a:solidFill>
                    <a:latin typeface="Georgia" panose="02040502050405020303" pitchFamily="18" charset="0"/>
                  </a:rPr>
                  <a:t>dendrogram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in this study as geometric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25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as  </a:t>
                </a:r>
              </a:p>
              <a:p>
                <a:pPr marL="342900" indent="-342900">
                  <a:buFontTx/>
                  <a:buChar char="-"/>
                </a:pPr>
                <a:endParaRPr lang="en-US" altLang="ko-KR" sz="1800" dirty="0">
                  <a:latin typeface="Georgia" panose="02040502050405020303" pitchFamily="18" charset="0"/>
                </a:endParaRPr>
              </a:p>
              <a:p>
                <a:r>
                  <a:rPr lang="en-US" altLang="ko-KR" sz="1700" dirty="0">
                    <a:latin typeface="Georgia" panose="02040502050405020303" pitchFamily="18" charset="0"/>
                  </a:rPr>
                  <a:t>     </a:t>
                </a:r>
                <a:r>
                  <a:rPr lang="en-US" altLang="ko-KR" sz="1700" i="1" dirty="0">
                    <a:latin typeface="Georgia" panose="02040502050405020303" pitchFamily="18" charset="0"/>
                  </a:rPr>
                  <a:t>Lee et al., Persistent brain network homology from the perspective of dendrogram, </a:t>
                </a:r>
              </a:p>
              <a:p>
                <a:r>
                  <a:rPr lang="en-US" altLang="ko-KR" sz="1700" i="1" dirty="0">
                    <a:latin typeface="Georgia" panose="02040502050405020303" pitchFamily="18" charset="0"/>
                  </a:rPr>
                  <a:t>      IEEE transactions on medical imaging, 2012.</a:t>
                </a:r>
              </a:p>
              <a:p>
                <a:pPr algn="ctr"/>
                <a:endParaRPr lang="en-US" altLang="ko-KR" sz="2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2DC67F-ABB8-4372-88E1-2D377D715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2" y="1650800"/>
                <a:ext cx="11288426" cy="2970044"/>
              </a:xfrm>
              <a:prstGeom prst="rect">
                <a:avLst/>
              </a:prstGeom>
              <a:blipFill>
                <a:blip r:embed="rId4"/>
                <a:stretch>
                  <a:fillRect l="-810" t="-18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19">
            <a:hlinkClick r:id="" action="ppaction://media"/>
            <a:extLst>
              <a:ext uri="{FF2B5EF4-FFF2-40B4-BE49-F238E27FC236}">
                <a16:creationId xmlns:a16="http://schemas.microsoft.com/office/drawing/2014/main" id="{E088CDD7-327E-4358-BCDE-3861C435D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662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5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7" y="587713"/>
            <a:ext cx="288310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Contents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275" y="1758249"/>
            <a:ext cx="9144000" cy="451203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Georgia" panose="02040502050405020303" pitchFamily="18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Georgia" panose="02040502050405020303" pitchFamily="18" charset="0"/>
              </a:rPr>
              <a:t>Topological data analysis (TDA)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Georgia" panose="02040502050405020303" pitchFamily="18" charset="0"/>
              </a:rPr>
              <a:t>Method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Georgia" panose="02040502050405020303" pitchFamily="18" charset="0"/>
              </a:rPr>
              <a:t>Application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Georgia" panose="02040502050405020303" pitchFamily="18" charset="0"/>
              </a:rPr>
              <a:t>Summary</a:t>
            </a:r>
          </a:p>
          <a:p>
            <a:pPr algn="l"/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F7BB7B28-0E45-4FE9-A5DA-605A0955A0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39" end="242"/>
                </p14:media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dendrogram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A7A35-5ED2-42EE-92F8-E951C42BD82C}"/>
              </a:ext>
            </a:extLst>
          </p:cNvPr>
          <p:cNvSpPr txBox="1"/>
          <p:nvPr/>
        </p:nvSpPr>
        <p:spPr>
          <a:xfrm>
            <a:off x="324785" y="1637389"/>
            <a:ext cx="5496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Dendrogram </a:t>
            </a:r>
            <a:r>
              <a:rPr lang="en-US" altLang="ko-KR" b="0" dirty="0">
                <a:latin typeface="Georgia" panose="02040502050405020303" pitchFamily="18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Georgia" panose="02040502050405020303" pitchFamily="18" charset="0"/>
              </a:rPr>
              <a:t>The diagram that </a:t>
            </a:r>
            <a:r>
              <a:rPr lang="en-US" altLang="ko-KR" dirty="0">
                <a:solidFill>
                  <a:srgbClr val="0000FF"/>
                </a:solidFill>
                <a:latin typeface="Georgia" panose="02040502050405020303" pitchFamily="18" charset="0"/>
              </a:rPr>
              <a:t>shows the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hierarchical</a:t>
            </a:r>
            <a:r>
              <a:rPr lang="en-US" altLang="ko-KR" dirty="0">
                <a:solidFill>
                  <a:srgbClr val="0000FF"/>
                </a:solidFill>
                <a:latin typeface="Georgia" panose="02040502050405020303" pitchFamily="18" charset="0"/>
              </a:rPr>
              <a:t> relationship between objects </a:t>
            </a:r>
            <a:r>
              <a:rPr lang="en-US" altLang="ko-KR" dirty="0">
                <a:solidFill>
                  <a:srgbClr val="000000"/>
                </a:solidFill>
                <a:latin typeface="Georgia" panose="02040502050405020303" pitchFamily="18" charset="0"/>
              </a:rPr>
              <a:t>such as stem of a tree.</a:t>
            </a:r>
            <a:endParaRPr lang="en-US" altLang="ko-KR" b="0" i="0" dirty="0">
              <a:solidFill>
                <a:srgbClr val="0000FF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143B435-A33A-49EA-BA12-09474F205C96}"/>
              </a:ext>
            </a:extLst>
          </p:cNvPr>
          <p:cNvGrpSpPr/>
          <p:nvPr/>
        </p:nvGrpSpPr>
        <p:grpSpPr>
          <a:xfrm>
            <a:off x="756009" y="2965253"/>
            <a:ext cx="5055371" cy="3406071"/>
            <a:chOff x="638307" y="2698401"/>
            <a:chExt cx="5055371" cy="3406071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DFC1B00-9D80-4C61-858A-AB15269C4D72}"/>
                </a:ext>
              </a:extLst>
            </p:cNvPr>
            <p:cNvSpPr/>
            <p:nvPr/>
          </p:nvSpPr>
          <p:spPr>
            <a:xfrm rot="20700000">
              <a:off x="638307" y="2698401"/>
              <a:ext cx="5055371" cy="3406071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C1F088D-D658-4907-9A04-012CE23A6E2C}"/>
                </a:ext>
              </a:extLst>
            </p:cNvPr>
            <p:cNvGrpSpPr/>
            <p:nvPr/>
          </p:nvGrpSpPr>
          <p:grpSpPr>
            <a:xfrm>
              <a:off x="1026160" y="3037840"/>
              <a:ext cx="2722880" cy="2722880"/>
              <a:chOff x="1026160" y="3037840"/>
              <a:chExt cx="2722880" cy="272288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79ECCF6-8CFD-4613-B3F8-A395C877E3AB}"/>
                  </a:ext>
                </a:extLst>
              </p:cNvPr>
              <p:cNvSpPr/>
              <p:nvPr/>
            </p:nvSpPr>
            <p:spPr>
              <a:xfrm>
                <a:off x="1026160" y="3037840"/>
                <a:ext cx="2722880" cy="272288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67B77F6-FBAF-49EF-996C-40282E472C7E}"/>
                  </a:ext>
                </a:extLst>
              </p:cNvPr>
              <p:cNvSpPr/>
              <p:nvPr/>
            </p:nvSpPr>
            <p:spPr>
              <a:xfrm>
                <a:off x="1330960" y="3931920"/>
                <a:ext cx="1442720" cy="1442720"/>
              </a:xfrm>
              <a:prstGeom prst="ellipse">
                <a:avLst/>
              </a:prstGeom>
              <a:solidFill>
                <a:schemeClr val="accent1">
                  <a:alpha val="2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53F2A185-B0C2-4E20-943C-0A3CC85A3B59}"/>
                  </a:ext>
                </a:extLst>
              </p:cNvPr>
              <p:cNvSpPr/>
              <p:nvPr/>
            </p:nvSpPr>
            <p:spPr>
              <a:xfrm>
                <a:off x="1473200" y="4399280"/>
                <a:ext cx="508000" cy="50800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0953FA19-C4A5-4E90-9B1A-8C5A87BB1DC0}"/>
                  </a:ext>
                </a:extLst>
              </p:cNvPr>
              <p:cNvSpPr/>
              <p:nvPr/>
            </p:nvSpPr>
            <p:spPr>
              <a:xfrm>
                <a:off x="2133600" y="4399280"/>
                <a:ext cx="508000" cy="50800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F7DB1CA-601F-4A6D-9765-6D9EDB24B557}"/>
                  </a:ext>
                </a:extLst>
              </p:cNvPr>
              <p:cNvSpPr/>
              <p:nvPr/>
            </p:nvSpPr>
            <p:spPr>
              <a:xfrm>
                <a:off x="2997200" y="3749040"/>
                <a:ext cx="508000" cy="50800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63100C6-C5AE-4420-9592-C085E51CD025}"/>
                      </a:ext>
                    </a:extLst>
                  </p:cNvPr>
                  <p:cNvSpPr txBox="1"/>
                  <p:nvPr/>
                </p:nvSpPr>
                <p:spPr>
                  <a:xfrm>
                    <a:off x="1666240" y="3955385"/>
                    <a:ext cx="81280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63100C6-C5AE-4420-9592-C085E51CD0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6240" y="3955385"/>
                    <a:ext cx="81280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8D8DF1-B380-466F-A10B-376A4A138FA2}"/>
                      </a:ext>
                    </a:extLst>
                  </p:cNvPr>
                  <p:cNvSpPr txBox="1"/>
                  <p:nvPr/>
                </p:nvSpPr>
                <p:spPr>
                  <a:xfrm>
                    <a:off x="1361440" y="4453225"/>
                    <a:ext cx="69088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8D8DF1-B380-466F-A10B-376A4A138F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440" y="4453225"/>
                    <a:ext cx="69088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26B2E62-8BA8-408B-A6F3-B1B71C0A02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160" y="4453225"/>
                    <a:ext cx="69088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26B2E62-8BA8-408B-A6F3-B1B71C0A0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160" y="4453225"/>
                    <a:ext cx="690880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09583E3-6FF5-4F46-A8C6-842EBAF834E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760" y="3802985"/>
                    <a:ext cx="69088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09583E3-6FF5-4F46-A8C6-842EBAF83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5760" y="3802985"/>
                    <a:ext cx="690880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29E022-CC4F-4169-9BF7-4FADAE74D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3240" y="3210198"/>
                    <a:ext cx="123444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)⋃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29E022-CC4F-4169-9BF7-4FADAE74D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3240" y="3210198"/>
                    <a:ext cx="1234440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374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A5C4755-04E2-4FCE-B27B-05A2660DA0EC}"/>
                </a:ext>
              </a:extLst>
            </p:cNvPr>
            <p:cNvSpPr/>
            <p:nvPr/>
          </p:nvSpPr>
          <p:spPr>
            <a:xfrm>
              <a:off x="4430007" y="4203095"/>
              <a:ext cx="508000" cy="50800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3A2AA2A-6841-4454-96F9-C56C059616DA}"/>
                    </a:ext>
                  </a:extLst>
                </p:cNvPr>
                <p:cNvSpPr txBox="1"/>
                <p:nvPr/>
              </p:nvSpPr>
              <p:spPr>
                <a:xfrm>
                  <a:off x="4338567" y="4238580"/>
                  <a:ext cx="69088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3A2AA2A-6841-4454-96F9-C56C05961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567" y="4238580"/>
                  <a:ext cx="69088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55E9D03-0FA3-4D01-BB42-42C9CFF5E520}"/>
                    </a:ext>
                  </a:extLst>
                </p:cNvPr>
                <p:cNvSpPr txBox="1"/>
                <p:nvPr/>
              </p:nvSpPr>
              <p:spPr>
                <a:xfrm>
                  <a:off x="3257102" y="2793870"/>
                  <a:ext cx="12344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)⋃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55E9D03-0FA3-4D01-BB42-42C9CFF5E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102" y="2793870"/>
                  <a:ext cx="1234440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32673" r="-23267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E3E6602-254E-44EF-8E6A-57E27ADBA9FA}"/>
              </a:ext>
            </a:extLst>
          </p:cNvPr>
          <p:cNvGrpSpPr/>
          <p:nvPr/>
        </p:nvGrpSpPr>
        <p:grpSpPr>
          <a:xfrm>
            <a:off x="7224454" y="2943447"/>
            <a:ext cx="3823684" cy="3337160"/>
            <a:chOff x="6815408" y="2613519"/>
            <a:chExt cx="3823684" cy="3337160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0B74D8D-1D2A-4902-BFAD-6B22DD9A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5408" y="2635325"/>
              <a:ext cx="3823684" cy="30121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9FE8295-1C44-4119-90DE-C4251166F29C}"/>
                    </a:ext>
                  </a:extLst>
                </p:cNvPr>
                <p:cNvSpPr txBox="1"/>
                <p:nvPr/>
              </p:nvSpPr>
              <p:spPr>
                <a:xfrm>
                  <a:off x="7009036" y="5550569"/>
                  <a:ext cx="37787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9FE8295-1C44-4119-90DE-C4251166F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9036" y="5550569"/>
                  <a:ext cx="377872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80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D71F38B-7055-412E-AE9F-EADF7F3B5F35}"/>
                    </a:ext>
                  </a:extLst>
                </p:cNvPr>
                <p:cNvSpPr txBox="1"/>
                <p:nvPr/>
              </p:nvSpPr>
              <p:spPr>
                <a:xfrm>
                  <a:off x="7115128" y="4033649"/>
                  <a:ext cx="812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D71F38B-7055-412E-AE9F-EADF7F3B5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128" y="4033649"/>
                  <a:ext cx="812800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2F275B4-C633-40F9-97A2-A4D62BA793BD}"/>
                    </a:ext>
                  </a:extLst>
                </p:cNvPr>
                <p:cNvSpPr txBox="1"/>
                <p:nvPr/>
              </p:nvSpPr>
              <p:spPr>
                <a:xfrm>
                  <a:off x="8446192" y="5550569"/>
                  <a:ext cx="37787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2F275B4-C633-40F9-97A2-A4D62BA79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6192" y="5550569"/>
                  <a:ext cx="377872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2A3AB9C-9659-4AAA-ADC7-807458C68DF0}"/>
                    </a:ext>
                  </a:extLst>
                </p:cNvPr>
                <p:cNvSpPr txBox="1"/>
                <p:nvPr/>
              </p:nvSpPr>
              <p:spPr>
                <a:xfrm>
                  <a:off x="9164770" y="5550569"/>
                  <a:ext cx="37787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2A3AB9C-9659-4AAA-ADC7-807458C68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770" y="5550569"/>
                  <a:ext cx="377872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59628EC-C922-4189-90FD-CE2D153F7012}"/>
                    </a:ext>
                  </a:extLst>
                </p:cNvPr>
                <p:cNvSpPr txBox="1"/>
                <p:nvPr/>
              </p:nvSpPr>
              <p:spPr>
                <a:xfrm>
                  <a:off x="9901931" y="5550569"/>
                  <a:ext cx="37787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59628EC-C922-4189-90FD-CE2D153F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931" y="5550569"/>
                  <a:ext cx="377872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6FCF8-C14A-4166-BFB7-AFDCB3B1CAAA}"/>
                    </a:ext>
                  </a:extLst>
                </p:cNvPr>
                <p:cNvSpPr txBox="1"/>
                <p:nvPr/>
              </p:nvSpPr>
              <p:spPr>
                <a:xfrm>
                  <a:off x="7262850" y="3391932"/>
                  <a:ext cx="123443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)⋃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6FCF8-C14A-4166-BFB7-AFDCB3B1C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850" y="3391932"/>
                  <a:ext cx="1234439" cy="400110"/>
                </a:xfrm>
                <a:prstGeom prst="rect">
                  <a:avLst/>
                </a:prstGeom>
                <a:blipFill>
                  <a:blip r:embed="rId18"/>
                  <a:stretch>
                    <a:fillRect l="-8911"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EF98FFBD-DB2E-4B0F-98C8-902F7A12B5E0}"/>
                    </a:ext>
                  </a:extLst>
                </p:cNvPr>
                <p:cNvSpPr txBox="1"/>
                <p:nvPr/>
              </p:nvSpPr>
              <p:spPr>
                <a:xfrm>
                  <a:off x="7727502" y="2613519"/>
                  <a:ext cx="12344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)⋃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)⋃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EF98FFBD-DB2E-4B0F-98C8-902F7A12B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502" y="2613519"/>
                  <a:ext cx="1234440" cy="400110"/>
                </a:xfrm>
                <a:prstGeom prst="rect">
                  <a:avLst/>
                </a:prstGeom>
                <a:blipFill>
                  <a:blip r:embed="rId19"/>
                  <a:stretch>
                    <a:fillRect l="-32673" r="-23267"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20">
            <a:hlinkClick r:id="" action="ppaction://media"/>
            <a:extLst>
              <a:ext uri="{FF2B5EF4-FFF2-40B4-BE49-F238E27FC236}">
                <a16:creationId xmlns:a16="http://schemas.microsoft.com/office/drawing/2014/main" id="{7061331F-430D-4906-AD02-D4C0BEBD3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barcode and dendrogram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B7191E-915C-48FF-9693-EEBF00AD8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848" y="1826113"/>
            <a:ext cx="8900160" cy="1354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743E08-3A2D-4EF0-87FC-B8DAA43F2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85" y="1763302"/>
            <a:ext cx="1790700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A0100-205B-4B05-A91D-5DE0D669B9D8}"/>
                  </a:ext>
                </a:extLst>
              </p:cNvPr>
              <p:cNvSpPr txBox="1"/>
              <p:nvPr/>
            </p:nvSpPr>
            <p:spPr>
              <a:xfrm>
                <a:off x="801513" y="1323933"/>
                <a:ext cx="116971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sz="2200" b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A0100-205B-4B05-A91D-5DE0D669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3" y="1323933"/>
                <a:ext cx="11697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4A7FD-4ABF-467D-B8FF-B2C9D3ABADF5}"/>
                  </a:ext>
                </a:extLst>
              </p:cNvPr>
              <p:cNvSpPr txBox="1"/>
              <p:nvPr/>
            </p:nvSpPr>
            <p:spPr>
              <a:xfrm>
                <a:off x="3049404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4A7FD-4ABF-467D-B8FF-B2C9D3AB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04" y="1323933"/>
                <a:ext cx="980954" cy="430887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8551E5-0B93-4386-995E-D73E9E09593E}"/>
                  </a:ext>
                </a:extLst>
              </p:cNvPr>
              <p:cNvSpPr txBox="1"/>
              <p:nvPr/>
            </p:nvSpPr>
            <p:spPr>
              <a:xfrm>
                <a:off x="5369485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8551E5-0B93-4386-995E-D73E9E09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85" y="1323933"/>
                <a:ext cx="980954" cy="430887"/>
              </a:xfrm>
              <a:prstGeom prst="rect">
                <a:avLst/>
              </a:prstGeom>
              <a:blipFill>
                <a:blip r:embed="rId9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AAAC4-F25A-421E-B996-F026822F6F81}"/>
                  </a:ext>
                </a:extLst>
              </p:cNvPr>
              <p:cNvSpPr txBox="1"/>
              <p:nvPr/>
            </p:nvSpPr>
            <p:spPr>
              <a:xfrm>
                <a:off x="7689566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AAAC4-F25A-421E-B996-F026822F6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566" y="1323933"/>
                <a:ext cx="980954" cy="430887"/>
              </a:xfrm>
              <a:prstGeom prst="rect">
                <a:avLst/>
              </a:prstGeom>
              <a:blipFill>
                <a:blip r:embed="rId10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6F2E37-2CF3-4428-894A-88A1037D2225}"/>
                  </a:ext>
                </a:extLst>
              </p:cNvPr>
              <p:cNvSpPr txBox="1"/>
              <p:nvPr/>
            </p:nvSpPr>
            <p:spPr>
              <a:xfrm>
                <a:off x="10009648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6F2E37-2CF3-4428-894A-88A1037D2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648" y="1323933"/>
                <a:ext cx="980954" cy="430887"/>
              </a:xfrm>
              <a:prstGeom prst="rect">
                <a:avLst/>
              </a:prstGeom>
              <a:blipFill>
                <a:blip r:embed="rId11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F791B1-5BB5-4C2F-BC37-AA6B09988A55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Reference &amp; Figure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Lee, H., Kang, H., Chung, M. K., Kim, B. N., &amp; Lee, D. S. (2012). Persistent brain network homology from the perspective of dendrogram.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IEEE transactions on medical imaging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31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(12), 2267-2277.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4" name="21">
            <a:hlinkClick r:id="" action="ppaction://media"/>
            <a:extLst>
              <a:ext uri="{FF2B5EF4-FFF2-40B4-BE49-F238E27FC236}">
                <a16:creationId xmlns:a16="http://schemas.microsoft.com/office/drawing/2014/main" id="{1412CECC-936D-409D-9BE8-E0532E54D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barcode and dendrogram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B7191E-915C-48FF-9693-EEBF00AD8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848" y="1826113"/>
            <a:ext cx="8900160" cy="1354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743E08-3A2D-4EF0-87FC-B8DAA43F2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85" y="1763302"/>
            <a:ext cx="1790700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A0100-205B-4B05-A91D-5DE0D669B9D8}"/>
                  </a:ext>
                </a:extLst>
              </p:cNvPr>
              <p:cNvSpPr txBox="1"/>
              <p:nvPr/>
            </p:nvSpPr>
            <p:spPr>
              <a:xfrm>
                <a:off x="801513" y="1323933"/>
                <a:ext cx="116971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sz="2200" b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A0100-205B-4B05-A91D-5DE0D669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3" y="1323933"/>
                <a:ext cx="116971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D342F114-6393-479E-904C-4DBB9F002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77" y="4052969"/>
            <a:ext cx="5810250" cy="21050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D413397-5DA6-4600-966F-B59867E15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74" y="4052969"/>
            <a:ext cx="5772150" cy="209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CD8040-5386-4D6D-8D43-EB9B5E4B5CBC}"/>
                  </a:ext>
                </a:extLst>
              </p:cNvPr>
              <p:cNvSpPr txBox="1"/>
              <p:nvPr/>
            </p:nvSpPr>
            <p:spPr>
              <a:xfrm>
                <a:off x="2233442" y="3619237"/>
                <a:ext cx="261287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200" b="1" dirty="0">
                    <a:latin typeface="Georgia" panose="02040502050405020303" pitchFamily="18" charset="0"/>
                  </a:rPr>
                  <a:t>Barcode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ko-KR" sz="2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CD8040-5386-4D6D-8D43-EB9B5E4B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42" y="3619237"/>
                <a:ext cx="2612878" cy="430887"/>
              </a:xfrm>
              <a:prstGeom prst="rect">
                <a:avLst/>
              </a:prstGeom>
              <a:blipFill>
                <a:blip r:embed="rId10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F61A8A0-2F0C-499B-981F-47FFF59FC234}"/>
              </a:ext>
            </a:extLst>
          </p:cNvPr>
          <p:cNvSpPr txBox="1"/>
          <p:nvPr/>
        </p:nvSpPr>
        <p:spPr>
          <a:xfrm>
            <a:off x="7284720" y="3619237"/>
            <a:ext cx="26128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>
                <a:latin typeface="Georgia" panose="02040502050405020303" pitchFamily="18" charset="0"/>
              </a:rPr>
              <a:t>Dendrogram</a:t>
            </a:r>
            <a:endParaRPr lang="en-US" altLang="ko-KR" sz="2200" b="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4A7FD-4ABF-467D-B8FF-B2C9D3ABADF5}"/>
                  </a:ext>
                </a:extLst>
              </p:cNvPr>
              <p:cNvSpPr txBox="1"/>
              <p:nvPr/>
            </p:nvSpPr>
            <p:spPr>
              <a:xfrm>
                <a:off x="3049404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4A7FD-4ABF-467D-B8FF-B2C9D3AB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04" y="1323933"/>
                <a:ext cx="980954" cy="430887"/>
              </a:xfrm>
              <a:prstGeom prst="rect">
                <a:avLst/>
              </a:prstGeom>
              <a:blipFill>
                <a:blip r:embed="rId11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8551E5-0B93-4386-995E-D73E9E09593E}"/>
                  </a:ext>
                </a:extLst>
              </p:cNvPr>
              <p:cNvSpPr txBox="1"/>
              <p:nvPr/>
            </p:nvSpPr>
            <p:spPr>
              <a:xfrm>
                <a:off x="5369485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8551E5-0B93-4386-995E-D73E9E09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85" y="1323933"/>
                <a:ext cx="980954" cy="430887"/>
              </a:xfrm>
              <a:prstGeom prst="rect">
                <a:avLst/>
              </a:prstGeom>
              <a:blipFill>
                <a:blip r:embed="rId1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AAAC4-F25A-421E-B996-F026822F6F81}"/>
                  </a:ext>
                </a:extLst>
              </p:cNvPr>
              <p:cNvSpPr txBox="1"/>
              <p:nvPr/>
            </p:nvSpPr>
            <p:spPr>
              <a:xfrm>
                <a:off x="7689566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AAAC4-F25A-421E-B996-F026822F6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566" y="1323933"/>
                <a:ext cx="980954" cy="430887"/>
              </a:xfrm>
              <a:prstGeom prst="rect">
                <a:avLst/>
              </a:prstGeom>
              <a:blipFill>
                <a:blip r:embed="rId1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6F2E37-2CF3-4428-894A-88A1037D2225}"/>
                  </a:ext>
                </a:extLst>
              </p:cNvPr>
              <p:cNvSpPr txBox="1"/>
              <p:nvPr/>
            </p:nvSpPr>
            <p:spPr>
              <a:xfrm>
                <a:off x="10009648" y="1323933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6F2E37-2CF3-4428-894A-88A1037D2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648" y="1323933"/>
                <a:ext cx="980954" cy="430887"/>
              </a:xfrm>
              <a:prstGeom prst="rect">
                <a:avLst/>
              </a:prstGeom>
              <a:blipFill>
                <a:blip r:embed="rId1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13BCD7-0D9E-4B01-8EEA-EE8814F46C74}"/>
              </a:ext>
            </a:extLst>
          </p:cNvPr>
          <p:cNvSpPr/>
          <p:nvPr/>
        </p:nvSpPr>
        <p:spPr>
          <a:xfrm>
            <a:off x="348552" y="4132157"/>
            <a:ext cx="253949" cy="201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14741A1-8174-4378-B495-A3A30D943E11}"/>
                  </a:ext>
                </a:extLst>
              </p:cNvPr>
              <p:cNvSpPr txBox="1"/>
              <p:nvPr/>
            </p:nvSpPr>
            <p:spPr>
              <a:xfrm>
                <a:off x="7928" y="4885275"/>
                <a:ext cx="63371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14741A1-8174-4378-B495-A3A30D94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" y="4885275"/>
                <a:ext cx="633713" cy="430887"/>
              </a:xfrm>
              <a:prstGeom prst="rect">
                <a:avLst/>
              </a:prstGeom>
              <a:blipFill>
                <a:blip r:embed="rId1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D41282-6C1B-4201-BF6F-4B680077C1A7}"/>
                  </a:ext>
                </a:extLst>
              </p:cNvPr>
              <p:cNvSpPr txBox="1"/>
              <p:nvPr/>
            </p:nvSpPr>
            <p:spPr>
              <a:xfrm>
                <a:off x="475526" y="6033568"/>
                <a:ext cx="560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22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D41282-6C1B-4201-BF6F-4B680077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" y="6033568"/>
                <a:ext cx="56085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4A07F-9CCB-403D-8668-2A0D14953A25}"/>
                  </a:ext>
                </a:extLst>
              </p:cNvPr>
              <p:cNvSpPr txBox="1"/>
              <p:nvPr/>
            </p:nvSpPr>
            <p:spPr>
              <a:xfrm>
                <a:off x="1874083" y="60335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4A07F-9CCB-403D-8668-2A0D1495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83" y="6033568"/>
                <a:ext cx="980954" cy="430887"/>
              </a:xfrm>
              <a:prstGeom prst="rect">
                <a:avLst/>
              </a:prstGeom>
              <a:blipFill>
                <a:blip r:embed="rId1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05A6F1-F531-4082-B9DE-F5034A26F750}"/>
                  </a:ext>
                </a:extLst>
              </p:cNvPr>
              <p:cNvSpPr txBox="1"/>
              <p:nvPr/>
            </p:nvSpPr>
            <p:spPr>
              <a:xfrm>
                <a:off x="3526920" y="60335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05A6F1-F531-4082-B9DE-F5034A26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20" y="6033568"/>
                <a:ext cx="980954" cy="430887"/>
              </a:xfrm>
              <a:prstGeom prst="rect">
                <a:avLst/>
              </a:prstGeom>
              <a:blipFill>
                <a:blip r:embed="rId18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CC89B3-EBD2-465A-984E-7E351D17D8C8}"/>
                  </a:ext>
                </a:extLst>
              </p:cNvPr>
              <p:cNvSpPr txBox="1"/>
              <p:nvPr/>
            </p:nvSpPr>
            <p:spPr>
              <a:xfrm>
                <a:off x="4756427" y="60335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CC89B3-EBD2-465A-984E-7E351D17D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427" y="6033568"/>
                <a:ext cx="980954" cy="430887"/>
              </a:xfrm>
              <a:prstGeom prst="rect">
                <a:avLst/>
              </a:prstGeom>
              <a:blipFill>
                <a:blip r:embed="rId19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1C8681-B542-474B-91AA-982C726CB151}"/>
                  </a:ext>
                </a:extLst>
              </p:cNvPr>
              <p:cNvSpPr txBox="1"/>
              <p:nvPr/>
            </p:nvSpPr>
            <p:spPr>
              <a:xfrm>
                <a:off x="6199559" y="6033668"/>
                <a:ext cx="5608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22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1C8681-B542-474B-91AA-982C726C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559" y="6033668"/>
                <a:ext cx="56085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5976EF-E2A3-4EDA-9D69-594942727525}"/>
                  </a:ext>
                </a:extLst>
              </p:cNvPr>
              <p:cNvSpPr txBox="1"/>
              <p:nvPr/>
            </p:nvSpPr>
            <p:spPr>
              <a:xfrm>
                <a:off x="7598116" y="60336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5976EF-E2A3-4EDA-9D69-594942727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16" y="6033668"/>
                <a:ext cx="980954" cy="430887"/>
              </a:xfrm>
              <a:prstGeom prst="rect">
                <a:avLst/>
              </a:prstGeom>
              <a:blipFill>
                <a:blip r:embed="rId21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E05930-327C-420E-A992-473398D4542F}"/>
                  </a:ext>
                </a:extLst>
              </p:cNvPr>
              <p:cNvSpPr txBox="1"/>
              <p:nvPr/>
            </p:nvSpPr>
            <p:spPr>
              <a:xfrm>
                <a:off x="9250953" y="60336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E05930-327C-420E-A992-473398D45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953" y="6033668"/>
                <a:ext cx="980954" cy="430887"/>
              </a:xfrm>
              <a:prstGeom prst="rect">
                <a:avLst/>
              </a:prstGeom>
              <a:blipFill>
                <a:blip r:embed="rId22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60722D-9154-4201-8EFA-50C42DDB6D6A}"/>
                  </a:ext>
                </a:extLst>
              </p:cNvPr>
              <p:cNvSpPr txBox="1"/>
              <p:nvPr/>
            </p:nvSpPr>
            <p:spPr>
              <a:xfrm>
                <a:off x="10480460" y="6033668"/>
                <a:ext cx="9809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60722D-9154-4201-8EFA-50C42DDB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60" y="6033668"/>
                <a:ext cx="980954" cy="430887"/>
              </a:xfrm>
              <a:prstGeom prst="rect">
                <a:avLst/>
              </a:prstGeom>
              <a:blipFill>
                <a:blip r:embed="rId2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02DD8E2-1D7E-4FA8-A3D3-5ECE774C60FD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Reference &amp; Figure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Lee, H., Kang, H., Chung, M. K., Kim, B. N., &amp; Lee, D. S. (2012). Persistent brain network homology from the perspective of dendrogram.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IEEE transactions on medical imaging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31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(12), 2267-2277.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229F1729-269E-4578-BBF5-8EC7582FE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>
            <a:alphaModFix amt="0"/>
          </a:blip>
          <a:stretch>
            <a:fillRect/>
          </a:stretch>
        </p:blipFill>
        <p:spPr>
          <a:xfrm>
            <a:off x="11679411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comparison between subjects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2DD8E2-1D7E-4FA8-A3D3-5ECE774C60FD}"/>
              </a:ext>
            </a:extLst>
          </p:cNvPr>
          <p:cNvSpPr txBox="1"/>
          <p:nvPr/>
        </p:nvSpPr>
        <p:spPr>
          <a:xfrm>
            <a:off x="0" y="6508473"/>
            <a:ext cx="12166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Reference &amp; Figure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Lee, H., Chung, M. K., Kang, H., Kim, B. N., &amp; Lee, D. S. (2011, September). Computing the shape of brain networks using graph filtration and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Gromov-Hausdorff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metric. In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Medical Image Computing and Computer-Assisted Intervention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302-309). Springer, Berlin, Heidelberg.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B9AC0-90D3-411D-B8CC-64CD40210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85" y="2845023"/>
            <a:ext cx="6782071" cy="1870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1B627E-004F-44DF-84B3-B96EFB459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701" y="2761748"/>
            <a:ext cx="2315940" cy="2036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3298E-3FDD-414D-A593-B55DDC00C631}"/>
              </a:ext>
            </a:extLst>
          </p:cNvPr>
          <p:cNvSpPr txBox="1"/>
          <p:nvPr/>
        </p:nvSpPr>
        <p:spPr>
          <a:xfrm>
            <a:off x="7211028" y="3187016"/>
            <a:ext cx="1944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Georgia" panose="02040502050405020303" pitchFamily="18" charset="0"/>
              </a:rPr>
              <a:t>Save the matrix form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820B685-D2AA-43E1-B9AB-36F970043CBA}"/>
              </a:ext>
            </a:extLst>
          </p:cNvPr>
          <p:cNvCxnSpPr>
            <a:cxnSpLocks/>
          </p:cNvCxnSpPr>
          <p:nvPr/>
        </p:nvCxnSpPr>
        <p:spPr>
          <a:xfrm>
            <a:off x="7203893" y="3937447"/>
            <a:ext cx="211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2B4F7-F39A-45F2-9D43-A0317DE92C22}"/>
                  </a:ext>
                </a:extLst>
              </p:cNvPr>
              <p:cNvSpPr txBox="1"/>
              <p:nvPr/>
            </p:nvSpPr>
            <p:spPr>
              <a:xfrm>
                <a:off x="9784229" y="2194010"/>
                <a:ext cx="1744883" cy="515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ko-KR" sz="2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D2B4F7-F39A-45F2-9D43-A0317DE9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229" y="2194010"/>
                <a:ext cx="1744883" cy="515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1C8E90-50BE-40DA-90A3-56E92D171D9A}"/>
                  </a:ext>
                </a:extLst>
              </p:cNvPr>
              <p:cNvSpPr txBox="1"/>
              <p:nvPr/>
            </p:nvSpPr>
            <p:spPr>
              <a:xfrm>
                <a:off x="324785" y="1568630"/>
                <a:ext cx="9936816" cy="573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latin typeface="Georgia" panose="02040502050405020303" pitchFamily="18" charset="0"/>
                  </a:rPr>
                  <a:t>For each dataset of subject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5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500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,⋯</m:t>
                    </m:r>
                    <m:r>
                      <a:rPr lang="en-US" altLang="ko-KR" sz="25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ko-KR" sz="2500" b="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500" dirty="0"/>
                  <a:t> </a:t>
                </a:r>
                <a:r>
                  <a:rPr lang="en-US" altLang="ko-KR" sz="2500" dirty="0">
                    <a:latin typeface="Georgia" panose="02040502050405020303" pitchFamily="18" charset="0"/>
                  </a:rPr>
                  <a:t>we obtain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sSub>
                          <m:sSubPr>
                            <m:ctrlP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25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  <m:sup/>
                    </m:sSubSup>
                  </m:oMath>
                </a14:m>
                <a:r>
                  <a:rPr lang="ko-KR" altLang="en-US" sz="2500" dirty="0"/>
                  <a:t> </a:t>
                </a:r>
                <a:r>
                  <a:rPr lang="en-US" altLang="ko-KR" sz="2500" dirty="0">
                    <a:latin typeface="Georgia" panose="02040502050405020303" pitchFamily="18" charset="0"/>
                  </a:rPr>
                  <a:t>as follows.</a:t>
                </a:r>
                <a:endParaRPr lang="ko-KR" altLang="en-US" sz="25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1C8E90-50BE-40DA-90A3-56E92D17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5" y="1568630"/>
                <a:ext cx="9936816" cy="573490"/>
              </a:xfrm>
              <a:prstGeom prst="rect">
                <a:avLst/>
              </a:prstGeom>
              <a:blipFill>
                <a:blip r:embed="rId8"/>
                <a:stretch>
                  <a:fillRect l="-982" b="-15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23">
            <a:hlinkClick r:id="" action="ppaction://media"/>
            <a:extLst>
              <a:ext uri="{FF2B5EF4-FFF2-40B4-BE49-F238E27FC236}">
                <a16:creationId xmlns:a16="http://schemas.microsoft.com/office/drawing/2014/main" id="{F23DB78A-993E-40E5-9C2D-16D26D9DB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comparison between subjects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2DD8E2-1D7E-4FA8-A3D3-5ECE774C60FD}"/>
              </a:ext>
            </a:extLst>
          </p:cNvPr>
          <p:cNvSpPr txBox="1"/>
          <p:nvPr/>
        </p:nvSpPr>
        <p:spPr>
          <a:xfrm>
            <a:off x="0" y="6508473"/>
            <a:ext cx="12166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Reference: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Lee, H., Chung, M. K., Kang, H., Kim, B. N., &amp; Lee, D. S. (2011, September). Computing the shape of brain networks using graph filtration and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Gromov-Hausdorff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metric. In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Medical Image Computing and Computer-Assisted Intervention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302-309). Springer, Berlin, Heidelberg.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3625CC-DC72-4983-81C1-CD89EB8FA932}"/>
                  </a:ext>
                </a:extLst>
              </p:cNvPr>
              <p:cNvSpPr txBox="1"/>
              <p:nvPr/>
            </p:nvSpPr>
            <p:spPr>
              <a:xfrm>
                <a:off x="476386" y="1648407"/>
                <a:ext cx="10821534" cy="513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latin typeface="Georgia" panose="02040502050405020303" pitchFamily="18" charset="0"/>
                  </a:rPr>
                  <a:t>We want to compute the distance between two subjects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5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500" dirty="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5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500" dirty="0"/>
                  <a:t>.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3625CC-DC72-4983-81C1-CD89EB8FA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86" y="1648407"/>
                <a:ext cx="10821534" cy="513539"/>
              </a:xfrm>
              <a:prstGeom prst="rect">
                <a:avLst/>
              </a:prstGeom>
              <a:blipFill>
                <a:blip r:embed="rId5"/>
                <a:stretch>
                  <a:fillRect l="-901" t="-9412" b="-1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DAF3D863-102A-4531-9210-7F9A22038F39}"/>
              </a:ext>
            </a:extLst>
          </p:cNvPr>
          <p:cNvSpPr txBox="1"/>
          <p:nvPr/>
        </p:nvSpPr>
        <p:spPr>
          <a:xfrm>
            <a:off x="476386" y="2764497"/>
            <a:ext cx="660513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b="1" dirty="0" err="1">
                <a:latin typeface="Georgia" panose="02040502050405020303" pitchFamily="18" charset="0"/>
              </a:rPr>
              <a:t>Gromov-Hausdorff</a:t>
            </a:r>
            <a:r>
              <a:rPr lang="en-US" altLang="ko-KR" sz="2300" b="1" dirty="0">
                <a:latin typeface="Georgia" panose="02040502050405020303" pitchFamily="18" charset="0"/>
              </a:rPr>
              <a:t> distance </a:t>
            </a:r>
            <a:r>
              <a:rPr lang="en-US" altLang="ko-KR" sz="2300" dirty="0">
                <a:latin typeface="Georgia" panose="02040502050405020303" pitchFamily="18" charset="0"/>
              </a:rPr>
              <a:t>(GH distance)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FCE55-4FD9-45F2-85A4-DA2FCDDB0FC0}"/>
                  </a:ext>
                </a:extLst>
              </p:cNvPr>
              <p:cNvSpPr txBox="1"/>
              <p:nvPr/>
            </p:nvSpPr>
            <p:spPr>
              <a:xfrm>
                <a:off x="4035950" y="3637280"/>
                <a:ext cx="7386320" cy="691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3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2300" b="1" i="1" smtClean="0">
                              <a:latin typeface="Cambria Math" panose="02040503050406030204" pitchFamily="18" charset="0"/>
                            </a:rPr>
                            <m:t>𝑮𝑯</m:t>
                          </m:r>
                        </m:sub>
                      </m:sSub>
                      <m:d>
                        <m:dPr>
                          <m:ctrlPr>
                            <a:rPr lang="en-US" altLang="ko-KR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3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ko-KR" sz="23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ko-KR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ko-KR" sz="23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3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3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23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3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ko-KR" sz="23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23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2FCE55-4FD9-45F2-85A4-DA2FCDDB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950" y="3637280"/>
                <a:ext cx="7386320" cy="691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7BBC20-B118-409A-BEF7-CFF42796A3CD}"/>
                  </a:ext>
                </a:extLst>
              </p:cNvPr>
              <p:cNvSpPr txBox="1"/>
              <p:nvPr/>
            </p:nvSpPr>
            <p:spPr>
              <a:xfrm>
                <a:off x="1402080" y="4755643"/>
                <a:ext cx="10180320" cy="520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  <m:sub>
                        <m: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3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ko-K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  <m:sub>
                        <m: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300" b="1" dirty="0"/>
                  <a:t> : </a:t>
                </a:r>
                <a:r>
                  <a:rPr lang="en-US" altLang="ko-KR" sz="2300" dirty="0">
                    <a:latin typeface="Georgia" panose="02040502050405020303" pitchFamily="18" charset="0"/>
                  </a:rPr>
                  <a:t>the matrices which are converted subjects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2300" dirty="0">
                    <a:latin typeface="Georgia" panose="02040502050405020303" pitchFamily="18" charset="0"/>
                  </a:rPr>
                  <a:t>. </a:t>
                </a:r>
                <a:endParaRPr lang="ko-KR" altLang="en-US" sz="23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7BBC20-B118-409A-BEF7-CFF42796A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80" y="4755643"/>
                <a:ext cx="10180320" cy="520912"/>
              </a:xfrm>
              <a:prstGeom prst="rect">
                <a:avLst/>
              </a:prstGeom>
              <a:blipFill>
                <a:blip r:embed="rId7"/>
                <a:stretch>
                  <a:fillRect l="-120" t="-11628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24">
            <a:hlinkClick r:id="" action="ppaction://media"/>
            <a:extLst>
              <a:ext uri="{FF2B5EF4-FFF2-40B4-BE49-F238E27FC236}">
                <a16:creationId xmlns:a16="http://schemas.microsoft.com/office/drawing/2014/main" id="{697666E1-AA2A-4A96-A343-0854FEA00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1704638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5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Method: multidimensional scaling (MDS)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2DD8E2-1D7E-4FA8-A3D3-5ECE774C60FD}"/>
              </a:ext>
            </a:extLst>
          </p:cNvPr>
          <p:cNvSpPr txBox="1"/>
          <p:nvPr/>
        </p:nvSpPr>
        <p:spPr>
          <a:xfrm>
            <a:off x="0" y="6498313"/>
            <a:ext cx="12166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Reference: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Mair, P., Borg, I., &amp;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Rusch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(2016). Goodness-of-fit assessment in multidimensional scaling and unfolding.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Multivariate behavioral research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772-789..</a:t>
            </a:r>
          </a:p>
          <a:p>
            <a:r>
              <a:rPr lang="en-US" altLang="ko-KR" sz="900" b="1" dirty="0">
                <a:solidFill>
                  <a:srgbClr val="222222"/>
                </a:solidFill>
                <a:latin typeface="Georgia" panose="02040502050405020303" pitchFamily="18" charset="0"/>
              </a:rPr>
              <a:t>Figure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lang="en-US" altLang="ko-KR" sz="900" dirty="0">
                <a:latin typeface="Georgia" panose="02040502050405020303" pitchFamily="18" charset="0"/>
                <a:hlinkClick r:id="rId5"/>
              </a:rPr>
              <a:t>http://www.analytictech.com/borgatti/mds.htm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BBC20-B118-409A-BEF7-CFF42796A3CD}"/>
              </a:ext>
            </a:extLst>
          </p:cNvPr>
          <p:cNvSpPr txBox="1"/>
          <p:nvPr/>
        </p:nvSpPr>
        <p:spPr>
          <a:xfrm>
            <a:off x="457200" y="1747392"/>
            <a:ext cx="108939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dirty="0">
                <a:latin typeface="Georgia" panose="02040502050405020303" pitchFamily="18" charset="0"/>
              </a:rPr>
              <a:t>A technique that </a:t>
            </a:r>
            <a:r>
              <a:rPr lang="en-US" altLang="ko-KR" sz="2300" dirty="0">
                <a:solidFill>
                  <a:srgbClr val="0000FF"/>
                </a:solidFill>
                <a:latin typeface="Georgia" panose="02040502050405020303" pitchFamily="18" charset="0"/>
              </a:rPr>
              <a:t>represents proximities among objects</a:t>
            </a:r>
            <a:r>
              <a:rPr lang="en-US" altLang="ko-KR" sz="2300" dirty="0">
                <a:latin typeface="Georgia" panose="02040502050405020303" pitchFamily="18" charset="0"/>
              </a:rPr>
              <a:t> as distances among points </a:t>
            </a:r>
            <a:r>
              <a:rPr lang="en-US" altLang="ko-KR" sz="2300" dirty="0">
                <a:solidFill>
                  <a:srgbClr val="0000FF"/>
                </a:solidFill>
                <a:latin typeface="Georgia" panose="02040502050405020303" pitchFamily="18" charset="0"/>
              </a:rPr>
              <a:t>in a low-dimensional space </a:t>
            </a:r>
            <a:r>
              <a:rPr lang="en-US" altLang="ko-KR" sz="2300" dirty="0">
                <a:latin typeface="Georgia" panose="02040502050405020303" pitchFamily="18" charset="0"/>
              </a:rPr>
              <a:t>(with given dimensionality).</a:t>
            </a:r>
            <a:endParaRPr lang="ko-KR" altLang="en-US" sz="2300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485A97-0586-473C-AAE3-47DE37879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85" y="3614041"/>
            <a:ext cx="5436926" cy="2161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14EDF6-CE24-492D-B462-2EBFEEFB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584" y="3181145"/>
            <a:ext cx="5436926" cy="3149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18513-E843-448F-B02E-78E81E01E40A}"/>
              </a:ext>
            </a:extLst>
          </p:cNvPr>
          <p:cNvSpPr txBox="1"/>
          <p:nvPr/>
        </p:nvSpPr>
        <p:spPr>
          <a:xfrm>
            <a:off x="324785" y="2799764"/>
            <a:ext cx="3617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Input as the distance matrix</a:t>
            </a:r>
            <a:r>
              <a:rPr lang="en-US" altLang="ko-KR" dirty="0">
                <a:latin typeface="Georgia" panose="02040502050405020303" pitchFamily="18" charset="0"/>
              </a:rPr>
              <a:t>: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61F02-3501-4B8F-B4DE-C8D2660F7831}"/>
              </a:ext>
            </a:extLst>
          </p:cNvPr>
          <p:cNvSpPr txBox="1"/>
          <p:nvPr/>
        </p:nvSpPr>
        <p:spPr>
          <a:xfrm>
            <a:off x="5904175" y="2811813"/>
            <a:ext cx="287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eorgia" panose="02040502050405020303" pitchFamily="18" charset="0"/>
              </a:rPr>
              <a:t>Output as proximities:</a:t>
            </a:r>
            <a:endParaRPr lang="ko-KR" altLang="en-US" dirty="0"/>
          </a:p>
        </p:txBody>
      </p:sp>
      <p:pic>
        <p:nvPicPr>
          <p:cNvPr id="3" name="25">
            <a:hlinkClick r:id="" action="ppaction://media"/>
            <a:extLst>
              <a:ext uri="{FF2B5EF4-FFF2-40B4-BE49-F238E27FC236}">
                <a16:creationId xmlns:a16="http://schemas.microsoft.com/office/drawing/2014/main" id="{3C408B58-8A3E-4764-8A6D-F0F90A771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1704637" y="582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Application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부제목 2">
                <a:extLst>
                  <a:ext uri="{FF2B5EF4-FFF2-40B4-BE49-F238E27FC236}">
                    <a16:creationId xmlns:a16="http://schemas.microsoft.com/office/drawing/2014/main" id="{C977DF87-8995-48A9-9BA6-C8707B8C962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4785" y="1591996"/>
                <a:ext cx="9860938" cy="2736164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Georgia" panose="02040502050405020303" pitchFamily="18" charset="0"/>
                  </a:rPr>
                  <a:t>Dataset: </a:t>
                </a:r>
                <a:r>
                  <a:rPr lang="en-US" altLang="ko-KR" sz="3000" dirty="0">
                    <a:latin typeface="Georgia" panose="02040502050405020303" pitchFamily="18" charset="0"/>
                  </a:rPr>
                  <a:t>biomechanical data (kinematics)</a:t>
                </a:r>
              </a:p>
              <a:p>
                <a:pPr marL="971550" lvl="1" indent="-5143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:pPr marL="971550" lvl="1" indent="-5143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US" altLang="ko-KR" sz="2500" dirty="0">
                    <a:latin typeface="Georgia" panose="02040502050405020303" pitchFamily="18" charset="0"/>
                  </a:rPr>
                  <a:t>- Joint angle measurement dataset</a:t>
                </a:r>
              </a:p>
              <a:p>
                <a:pPr marL="971550" lvl="1" indent="-51435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US" altLang="ko-KR" sz="2500" dirty="0">
                    <a:latin typeface="Georgia" panose="02040502050405020303" pitchFamily="18" charset="0"/>
                  </a:rPr>
                  <a:t>- Data size : (100 times) </a:t>
                </a:r>
                <a14:m>
                  <m:oMath xmlns:m="http://schemas.openxmlformats.org/officeDocument/2006/math">
                    <m:r>
                      <a:rPr lang="en-US" altLang="ko-KR" sz="2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500" dirty="0">
                    <a:latin typeface="Georgia" panose="02040502050405020303" pitchFamily="18" charset="0"/>
                  </a:rPr>
                  <a:t> (31 variables) </a:t>
                </a:r>
                <a14:m>
                  <m:oMath xmlns:m="http://schemas.openxmlformats.org/officeDocument/2006/math">
                    <m:r>
                      <a:rPr lang="en-US" altLang="ko-K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500" dirty="0">
                    <a:latin typeface="Georgia" panose="02040502050405020303" pitchFamily="18" charset="0"/>
                  </a:rPr>
                  <a:t> (9 subjects)</a:t>
                </a:r>
              </a:p>
            </p:txBody>
          </p:sp>
        </mc:Choice>
        <mc:Fallback xmlns="">
          <p:sp>
            <p:nvSpPr>
              <p:cNvPr id="59" name="부제목 2">
                <a:extLst>
                  <a:ext uri="{FF2B5EF4-FFF2-40B4-BE49-F238E27FC236}">
                    <a16:creationId xmlns:a16="http://schemas.microsoft.com/office/drawing/2014/main" id="{C977DF87-8995-48A9-9BA6-C8707B8C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4785" y="1591996"/>
                <a:ext cx="9860938" cy="2736164"/>
              </a:xfrm>
              <a:blipFill>
                <a:blip r:embed="rId4"/>
                <a:stretch>
                  <a:fillRect l="-1422" t="-2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7ECBC196-BB7F-450E-8EBA-D501B34C9234}"/>
              </a:ext>
            </a:extLst>
          </p:cNvPr>
          <p:cNvSpPr/>
          <p:nvPr/>
        </p:nvSpPr>
        <p:spPr>
          <a:xfrm rot="16200000">
            <a:off x="4694654" y="598822"/>
            <a:ext cx="417460" cy="7282358"/>
          </a:xfrm>
          <a:prstGeom prst="rightBrace">
            <a:avLst>
              <a:gd name="adj1" fmla="val 219362"/>
              <a:gd name="adj2" fmla="val 4972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067877-9EF8-49AC-8ECD-4F4DD08D0FAA}"/>
              </a:ext>
            </a:extLst>
          </p:cNvPr>
          <p:cNvGrpSpPr/>
          <p:nvPr/>
        </p:nvGrpSpPr>
        <p:grpSpPr>
          <a:xfrm>
            <a:off x="1262203" y="4538768"/>
            <a:ext cx="7282357" cy="631865"/>
            <a:chOff x="1064871" y="4968057"/>
            <a:chExt cx="8815425" cy="8497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ED3EB8-7EEB-4EA9-AAAF-E248E2FE96C5}"/>
                </a:ext>
              </a:extLst>
            </p:cNvPr>
            <p:cNvSpPr txBox="1"/>
            <p:nvPr/>
          </p:nvSpPr>
          <p:spPr>
            <a:xfrm>
              <a:off x="3078143" y="4968057"/>
              <a:ext cx="439836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latin typeface="Georgia" panose="02040502050405020303" pitchFamily="18" charset="0"/>
                </a:rPr>
                <a:t>+</a:t>
              </a:r>
              <a:endParaRPr lang="ko-KR" altLang="en-US" sz="3000" b="1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1B7322-91C7-4875-9D61-BA730FCED8E3}"/>
                </a:ext>
              </a:extLst>
            </p:cNvPr>
            <p:cNvSpPr/>
            <p:nvPr/>
          </p:nvSpPr>
          <p:spPr>
            <a:xfrm>
              <a:off x="1064871" y="4968668"/>
              <a:ext cx="1932972" cy="844952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10 joint angles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(x-axis)</a:t>
              </a:r>
              <a:endParaRPr lang="ko-KR" altLang="en-US" sz="15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D62AD17-BD9B-4BDC-A38A-8B01CBC99009}"/>
                </a:ext>
              </a:extLst>
            </p:cNvPr>
            <p:cNvSpPr/>
            <p:nvPr/>
          </p:nvSpPr>
          <p:spPr>
            <a:xfrm>
              <a:off x="3622877" y="4972891"/>
              <a:ext cx="1932972" cy="844952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10 joint angles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(y-axis)</a:t>
              </a:r>
              <a:endParaRPr lang="ko-KR" altLang="en-US" sz="15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0D1E67A-38FF-4CF7-B221-BC9331DC3ECD}"/>
                </a:ext>
              </a:extLst>
            </p:cNvPr>
            <p:cNvSpPr/>
            <p:nvPr/>
          </p:nvSpPr>
          <p:spPr>
            <a:xfrm>
              <a:off x="6196315" y="4972891"/>
              <a:ext cx="1932972" cy="84495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10 joint angles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(z-axis)</a:t>
              </a:r>
              <a:endParaRPr lang="ko-KR" altLang="en-US" sz="15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356685E-7879-4D24-B5F0-B3FE007DD50A}"/>
                </a:ext>
              </a:extLst>
            </p:cNvPr>
            <p:cNvSpPr/>
            <p:nvPr/>
          </p:nvSpPr>
          <p:spPr>
            <a:xfrm>
              <a:off x="8769753" y="4968668"/>
              <a:ext cx="1110543" cy="844952"/>
            </a:xfrm>
            <a:prstGeom prst="round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Georgia" panose="02040502050405020303" pitchFamily="18" charset="0"/>
                </a:rPr>
                <a:t>X factor</a:t>
              </a:r>
              <a:endParaRPr lang="ko-KR" altLang="en-US" sz="15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CAB02-D74F-40B1-9F9B-138053152669}"/>
                </a:ext>
              </a:extLst>
            </p:cNvPr>
            <p:cNvSpPr txBox="1"/>
            <p:nvPr/>
          </p:nvSpPr>
          <p:spPr>
            <a:xfrm>
              <a:off x="5643865" y="4968062"/>
              <a:ext cx="439836" cy="553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latin typeface="Georgia" panose="02040502050405020303" pitchFamily="18" charset="0"/>
                </a:rPr>
                <a:t>+</a:t>
              </a:r>
              <a:endParaRPr lang="ko-KR" altLang="en-US" sz="3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66E7BF-CA95-45C1-9DFC-D773AAB8F4F5}"/>
                </a:ext>
              </a:extLst>
            </p:cNvPr>
            <p:cNvSpPr txBox="1"/>
            <p:nvPr/>
          </p:nvSpPr>
          <p:spPr>
            <a:xfrm>
              <a:off x="8217303" y="4968062"/>
              <a:ext cx="439836" cy="553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latin typeface="Georgia" panose="02040502050405020303" pitchFamily="18" charset="0"/>
                </a:rPr>
                <a:t>+</a:t>
              </a:r>
              <a:endParaRPr lang="ko-KR" altLang="en-US" sz="30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77A785-5E7C-4ED8-B1F8-7AA31933E322}"/>
              </a:ext>
            </a:extLst>
          </p:cNvPr>
          <p:cNvSpPr txBox="1"/>
          <p:nvPr/>
        </p:nvSpPr>
        <p:spPr>
          <a:xfrm>
            <a:off x="0" y="663579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  <a:hlinkClick r:id="rId5"/>
              </a:rPr>
              <a:t>https://musculoskeletalkey.com/biomechanics-2/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1AF900E-664F-4CD3-AF56-568AA0B520B9}"/>
              </a:ext>
            </a:extLst>
          </p:cNvPr>
          <p:cNvSpPr/>
          <p:nvPr/>
        </p:nvSpPr>
        <p:spPr>
          <a:xfrm>
            <a:off x="4792558" y="3761206"/>
            <a:ext cx="178223" cy="19989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3AA531-4C9B-4CF8-A86C-89BA3B71A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618" y="2541371"/>
            <a:ext cx="2934469" cy="3360274"/>
          </a:xfrm>
          <a:prstGeom prst="rect">
            <a:avLst/>
          </a:prstGeom>
        </p:spPr>
      </p:pic>
      <p:pic>
        <p:nvPicPr>
          <p:cNvPr id="3" name="26">
            <a:hlinkClick r:id="" action="ppaction://media"/>
            <a:extLst>
              <a:ext uri="{FF2B5EF4-FFF2-40B4-BE49-F238E27FC236}">
                <a16:creationId xmlns:a16="http://schemas.microsoft.com/office/drawing/2014/main" id="{470887A3-256D-4CEF-9625-515E08B93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679411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방이(가) 표시된 사진&#10;&#10;자동 생성된 설명">
            <a:extLst>
              <a:ext uri="{FF2B5EF4-FFF2-40B4-BE49-F238E27FC236}">
                <a16:creationId xmlns:a16="http://schemas.microsoft.com/office/drawing/2014/main" id="{54B4D56B-CE5A-4916-8E4C-CBA9CE2E8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589"/>
            <a:ext cx="7965636" cy="55814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Point cloud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3B496-1B4F-4D37-968B-F61D279E055E}"/>
                  </a:ext>
                </a:extLst>
              </p:cNvPr>
              <p:cNvSpPr txBox="1"/>
              <p:nvPr/>
            </p:nvSpPr>
            <p:spPr>
              <a:xfrm>
                <a:off x="7965636" y="2477136"/>
                <a:ext cx="4012096" cy="951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Georgia" panose="02040502050405020303" pitchFamily="18" charset="0"/>
                  </a:rPr>
                  <a:t>For the subject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=1,⋯9,</m:t>
                    </m:r>
                  </m:oMath>
                </a14:m>
                <a:endParaRPr lang="en-US" altLang="ko-KR" sz="2000" dirty="0">
                  <a:latin typeface="Georgia" panose="02040502050405020303" pitchFamily="18" charset="0"/>
                </a:endParaRPr>
              </a:p>
              <a:p>
                <a:endParaRPr lang="en-US" altLang="ko-KR" sz="1000" b="1" i="1" dirty="0">
                  <a:latin typeface="Georgia" panose="0204050205040502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ra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3B496-1B4F-4D37-968B-F61D279E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36" y="2477136"/>
                <a:ext cx="4012096" cy="951864"/>
              </a:xfrm>
              <a:prstGeom prst="rect">
                <a:avLst/>
              </a:prstGeom>
              <a:blipFill>
                <a:blip r:embed="rId5"/>
                <a:stretch>
                  <a:fillRect l="-1672" t="-3822" b="-25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64FD84-0596-4EC1-94C2-D4BFAF1197D2}"/>
              </a:ext>
            </a:extLst>
          </p:cNvPr>
          <p:cNvSpPr txBox="1"/>
          <p:nvPr/>
        </p:nvSpPr>
        <p:spPr>
          <a:xfrm>
            <a:off x="7520922" y="1661652"/>
            <a:ext cx="40120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Georgia" panose="02040502050405020303" pitchFamily="18" charset="0"/>
              </a:rPr>
              <a:t>Define a point cloud.</a:t>
            </a:r>
            <a:endParaRPr lang="ko-KR" altLang="en-US" sz="2500" dirty="0"/>
          </a:p>
        </p:txBody>
      </p:sp>
      <p:pic>
        <p:nvPicPr>
          <p:cNvPr id="3" name="27">
            <a:hlinkClick r:id="" action="ppaction://media"/>
            <a:extLst>
              <a:ext uri="{FF2B5EF4-FFF2-40B4-BE49-F238E27FC236}">
                <a16:creationId xmlns:a16="http://schemas.microsoft.com/office/drawing/2014/main" id="{61E3B0AD-6536-4E53-A193-EE306B966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1704638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Barcode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6BA9A8E-3926-4484-8736-68DC61D58556}"/>
              </a:ext>
            </a:extLst>
          </p:cNvPr>
          <p:cNvGrpSpPr/>
          <p:nvPr/>
        </p:nvGrpSpPr>
        <p:grpSpPr>
          <a:xfrm>
            <a:off x="463335" y="1631808"/>
            <a:ext cx="11265330" cy="4323841"/>
            <a:chOff x="463335" y="1979048"/>
            <a:chExt cx="11265330" cy="43238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599A5B7-491F-4EF2-947E-207425952A37}"/>
                </a:ext>
              </a:extLst>
            </p:cNvPr>
            <p:cNvGrpSpPr/>
            <p:nvPr/>
          </p:nvGrpSpPr>
          <p:grpSpPr>
            <a:xfrm>
              <a:off x="463335" y="1979048"/>
              <a:ext cx="11265330" cy="4249882"/>
              <a:chOff x="429491" y="2315682"/>
              <a:chExt cx="11265330" cy="424988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39CA27D-DF4C-4796-8B71-2943BAAD5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91" y="2315682"/>
                <a:ext cx="5666509" cy="424988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965E3C4-B7E6-43A0-9204-9AA4C4350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8311" y="2315682"/>
                <a:ext cx="5666510" cy="424988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C7888D2-4E02-4D74-9FFE-A5B3C3E6C199}"/>
                  </a:ext>
                </a:extLst>
              </p:cNvPr>
              <p:cNvSpPr/>
              <p:nvPr/>
            </p:nvSpPr>
            <p:spPr>
              <a:xfrm>
                <a:off x="873760" y="2844800"/>
                <a:ext cx="233680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5670691-29D9-4D03-9321-FD7FCD93FC70}"/>
                  </a:ext>
                </a:extLst>
              </p:cNvPr>
              <p:cNvSpPr/>
              <p:nvPr/>
            </p:nvSpPr>
            <p:spPr>
              <a:xfrm>
                <a:off x="6486435" y="2844800"/>
                <a:ext cx="233680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2DC5FD2-0379-40D5-A803-40B2A88F8150}"/>
                  </a:ext>
                </a:extLst>
              </p:cNvPr>
              <p:cNvSpPr/>
              <p:nvPr/>
            </p:nvSpPr>
            <p:spPr>
              <a:xfrm rot="5400000" flipH="1">
                <a:off x="3395980" y="2192019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B7B3520-B95F-4E8F-9717-34517E083B50}"/>
                  </a:ext>
                </a:extLst>
              </p:cNvPr>
              <p:cNvSpPr/>
              <p:nvPr/>
            </p:nvSpPr>
            <p:spPr>
              <a:xfrm rot="5400000" flipH="1">
                <a:off x="3189085" y="3442802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8AE1D57-CD8B-4809-8D15-3F0999515D0E}"/>
                  </a:ext>
                </a:extLst>
              </p:cNvPr>
              <p:cNvSpPr/>
              <p:nvPr/>
            </p:nvSpPr>
            <p:spPr>
              <a:xfrm rot="5400000" flipH="1">
                <a:off x="3375660" y="4731046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F85D940-0E2E-4F27-A8E3-51E86CB3627D}"/>
                  </a:ext>
                </a:extLst>
              </p:cNvPr>
              <p:cNvSpPr/>
              <p:nvPr/>
            </p:nvSpPr>
            <p:spPr>
              <a:xfrm rot="5400000" flipH="1">
                <a:off x="8994802" y="2192018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33822F8-E709-4FB0-B420-D02802890FE2}"/>
                  </a:ext>
                </a:extLst>
              </p:cNvPr>
              <p:cNvSpPr/>
              <p:nvPr/>
            </p:nvSpPr>
            <p:spPr>
              <a:xfrm rot="5400000" flipH="1">
                <a:off x="8787907" y="3442802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EEB7A58-0368-4D9D-9046-72400EC9D8C9}"/>
                  </a:ext>
                </a:extLst>
              </p:cNvPr>
              <p:cNvSpPr/>
              <p:nvPr/>
            </p:nvSpPr>
            <p:spPr>
              <a:xfrm rot="5400000" flipH="1">
                <a:off x="8787908" y="4726020"/>
                <a:ext cx="147319" cy="305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1299C0-C873-4E65-876A-047907011BF2}"/>
                    </a:ext>
                  </a:extLst>
                </p:cNvPr>
                <p:cNvSpPr txBox="1"/>
                <p:nvPr/>
              </p:nvSpPr>
              <p:spPr>
                <a:xfrm>
                  <a:off x="2730808" y="5918168"/>
                  <a:ext cx="145129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2500" dirty="0">
                      <a:latin typeface="Georgia" panose="02040502050405020303" pitchFamily="18" charset="0"/>
                    </a:rPr>
                    <a:t>value of </a:t>
                  </a:r>
                  <a14:m>
                    <m:oMath xmlns:m="http://schemas.openxmlformats.org/officeDocument/2006/math">
                      <m:r>
                        <a:rPr lang="ko-KR" altLang="en-US" sz="25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1299C0-C873-4E65-876A-047907011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08" y="5918168"/>
                  <a:ext cx="1451295" cy="384721"/>
                </a:xfrm>
                <a:prstGeom prst="rect">
                  <a:avLst/>
                </a:prstGeom>
                <a:blipFill>
                  <a:blip r:embed="rId6"/>
                  <a:stretch>
                    <a:fillRect l="-13445" t="-23810" b="-492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D0EAA-10D6-4CA9-8068-6FA306880F16}"/>
                    </a:ext>
                  </a:extLst>
                </p:cNvPr>
                <p:cNvSpPr txBox="1"/>
                <p:nvPr/>
              </p:nvSpPr>
              <p:spPr>
                <a:xfrm>
                  <a:off x="8329628" y="5918168"/>
                  <a:ext cx="145129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2500" dirty="0">
                      <a:latin typeface="Georgia" panose="02040502050405020303" pitchFamily="18" charset="0"/>
                    </a:rPr>
                    <a:t>value of </a:t>
                  </a:r>
                  <a14:m>
                    <m:oMath xmlns:m="http://schemas.openxmlformats.org/officeDocument/2006/math">
                      <m:r>
                        <a:rPr lang="ko-KR" altLang="en-US" sz="25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D0EAA-10D6-4CA9-8068-6FA306880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9628" y="5918168"/>
                  <a:ext cx="1451295" cy="384721"/>
                </a:xfrm>
                <a:prstGeom prst="rect">
                  <a:avLst/>
                </a:prstGeom>
                <a:blipFill>
                  <a:blip r:embed="rId7"/>
                  <a:stretch>
                    <a:fillRect l="-13025" t="-23810" b="-492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A7D5E1-376F-4081-9F8D-6875CD4CBC97}"/>
                    </a:ext>
                  </a:extLst>
                </p:cNvPr>
                <p:cNvSpPr txBox="1"/>
                <p:nvPr/>
              </p:nvSpPr>
              <p:spPr>
                <a:xfrm>
                  <a:off x="567560" y="2434207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A7D5E1-376F-4081-9F8D-6875CD4CB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60" y="2434207"/>
                  <a:ext cx="727456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7FD100-D24A-407F-A39E-20B5D30E2922}"/>
                    </a:ext>
                  </a:extLst>
                </p:cNvPr>
                <p:cNvSpPr txBox="1"/>
                <p:nvPr/>
              </p:nvSpPr>
              <p:spPr>
                <a:xfrm>
                  <a:off x="537080" y="3693979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7FD100-D24A-407F-A39E-20B5D30E2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80" y="3693979"/>
                  <a:ext cx="727456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C399FD-5BC8-4470-A7DF-BF350F57C67E}"/>
                    </a:ext>
                  </a:extLst>
                </p:cNvPr>
                <p:cNvSpPr txBox="1"/>
                <p:nvPr/>
              </p:nvSpPr>
              <p:spPr>
                <a:xfrm>
                  <a:off x="598040" y="4953752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C399FD-5BC8-4470-A7DF-BF350F57C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0" y="4953752"/>
                  <a:ext cx="727456" cy="4770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7B71FB1-C04F-43AF-9DFC-92173295F51C}"/>
                    </a:ext>
                  </a:extLst>
                </p:cNvPr>
                <p:cNvSpPr txBox="1"/>
                <p:nvPr/>
              </p:nvSpPr>
              <p:spPr>
                <a:xfrm>
                  <a:off x="6173108" y="2434207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7B71FB1-C04F-43AF-9DFC-92173295F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108" y="2434207"/>
                  <a:ext cx="727456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9DC1671-455D-4495-81E0-6011EC448F4E}"/>
                    </a:ext>
                  </a:extLst>
                </p:cNvPr>
                <p:cNvSpPr txBox="1"/>
                <p:nvPr/>
              </p:nvSpPr>
              <p:spPr>
                <a:xfrm>
                  <a:off x="6142628" y="3693979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9DC1671-455D-4495-81E0-6011EC448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628" y="3693979"/>
                  <a:ext cx="727456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A207D7C-60B3-421E-8146-85732473CF4D}"/>
                    </a:ext>
                  </a:extLst>
                </p:cNvPr>
                <p:cNvSpPr txBox="1"/>
                <p:nvPr/>
              </p:nvSpPr>
              <p:spPr>
                <a:xfrm>
                  <a:off x="6203588" y="4953752"/>
                  <a:ext cx="72745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ko-KR" altLang="en-US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A207D7C-60B3-421E-8146-85732473C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88" y="4953752"/>
                  <a:ext cx="727456" cy="4770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28">
            <a:hlinkClick r:id="" action="ppaction://media"/>
            <a:extLst>
              <a:ext uri="{FF2B5EF4-FFF2-40B4-BE49-F238E27FC236}">
                <a16:creationId xmlns:a16="http://schemas.microsoft.com/office/drawing/2014/main" id="{99714138-4628-450F-A19F-FA8B9A75F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Persistence diagram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A5AE86-F12F-4FED-B803-E48B55E8AF30}"/>
                  </a:ext>
                </a:extLst>
              </p:cNvPr>
              <p:cNvSpPr txBox="1"/>
              <p:nvPr/>
            </p:nvSpPr>
            <p:spPr>
              <a:xfrm>
                <a:off x="3399660" y="1238323"/>
                <a:ext cx="5729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A5AE86-F12F-4FED-B803-E48B55E8A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0" y="1238323"/>
                <a:ext cx="572900" cy="430887"/>
              </a:xfrm>
              <a:prstGeom prst="rect">
                <a:avLst/>
              </a:prstGeom>
              <a:blipFill>
                <a:blip r:embed="rId4"/>
                <a:stretch>
                  <a:fillRect l="-7447" b="-18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DAD521-0BFE-4D3C-B760-CDDED61FCCA8}"/>
              </a:ext>
            </a:extLst>
          </p:cNvPr>
          <p:cNvGrpSpPr/>
          <p:nvPr/>
        </p:nvGrpSpPr>
        <p:grpSpPr>
          <a:xfrm>
            <a:off x="1165184" y="1634167"/>
            <a:ext cx="9861631" cy="5122233"/>
            <a:chOff x="1165184" y="1472287"/>
            <a:chExt cx="9861631" cy="5122233"/>
          </a:xfrm>
        </p:grpSpPr>
        <p:pic>
          <p:nvPicPr>
            <p:cNvPr id="4" name="그림 3" descr="지도, 테이블이(가) 표시된 사진&#10;&#10;자동 생성된 설명">
              <a:extLst>
                <a:ext uri="{FF2B5EF4-FFF2-40B4-BE49-F238E27FC236}">
                  <a16:creationId xmlns:a16="http://schemas.microsoft.com/office/drawing/2014/main" id="{D5B1AA3C-C19C-4650-886C-2BBDD1B2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184" y="1472289"/>
              <a:ext cx="9861631" cy="2563312"/>
            </a:xfrm>
            <a:prstGeom prst="rect">
              <a:avLst/>
            </a:prstGeom>
          </p:spPr>
        </p:pic>
        <p:pic>
          <p:nvPicPr>
            <p:cNvPr id="10" name="그림 9" descr="텍스트, 지도, 테이블, 대형이(가) 표시된 사진&#10;&#10;자동 생성된 설명">
              <a:extLst>
                <a:ext uri="{FF2B5EF4-FFF2-40B4-BE49-F238E27FC236}">
                  <a16:creationId xmlns:a16="http://schemas.microsoft.com/office/drawing/2014/main" id="{B15C24ED-AC8C-4659-B12E-3F7C9CF69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184" y="4035601"/>
              <a:ext cx="9861631" cy="25589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FB67C9-F145-47DF-9B13-701DE52DEC1E}"/>
                </a:ext>
              </a:extLst>
            </p:cNvPr>
            <p:cNvSpPr/>
            <p:nvPr/>
          </p:nvSpPr>
          <p:spPr>
            <a:xfrm rot="5400000" flipH="1">
              <a:off x="6149990" y="-2270114"/>
              <a:ext cx="150772" cy="763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BA15E9-0AFA-4E82-AF2F-7E90B0E264B6}"/>
                </a:ext>
              </a:extLst>
            </p:cNvPr>
            <p:cNvSpPr/>
            <p:nvPr/>
          </p:nvSpPr>
          <p:spPr>
            <a:xfrm rot="5400000" flipH="1">
              <a:off x="6294770" y="293200"/>
              <a:ext cx="150772" cy="763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DB46FC-136E-4098-9C8D-E15873A096A3}"/>
                  </a:ext>
                </a:extLst>
              </p:cNvPr>
              <p:cNvSpPr txBox="1"/>
              <p:nvPr/>
            </p:nvSpPr>
            <p:spPr>
              <a:xfrm>
                <a:off x="6124346" y="1232539"/>
                <a:ext cx="49162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2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DB46FC-136E-4098-9C8D-E15873A09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46" y="1232539"/>
                <a:ext cx="491620" cy="430887"/>
              </a:xfrm>
              <a:prstGeom prst="rect">
                <a:avLst/>
              </a:prstGeom>
              <a:blipFill>
                <a:blip r:embed="rId7"/>
                <a:stretch>
                  <a:fillRect l="-8750" b="-18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0A0ED1-FC9C-49DB-9D18-4A5B33994756}"/>
                  </a:ext>
                </a:extLst>
              </p:cNvPr>
              <p:cNvSpPr txBox="1"/>
              <p:nvPr/>
            </p:nvSpPr>
            <p:spPr>
              <a:xfrm>
                <a:off x="8767752" y="1198838"/>
                <a:ext cx="5729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22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0A0ED1-FC9C-49DB-9D18-4A5B3399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752" y="1198838"/>
                <a:ext cx="572900" cy="430887"/>
              </a:xfrm>
              <a:prstGeom prst="rect">
                <a:avLst/>
              </a:prstGeom>
              <a:blipFill>
                <a:blip r:embed="rId8"/>
                <a:stretch>
                  <a:fillRect l="-638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49618D4-BF60-45E2-BF5C-A8F28FD87894}"/>
              </a:ext>
            </a:extLst>
          </p:cNvPr>
          <p:cNvSpPr txBox="1"/>
          <p:nvPr/>
        </p:nvSpPr>
        <p:spPr>
          <a:xfrm>
            <a:off x="514365" y="2599559"/>
            <a:ext cx="130163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500" dirty="0">
                <a:latin typeface="Georgia" panose="02040502050405020303" pitchFamily="18" charset="0"/>
              </a:rPr>
              <a:t>Subject 3</a:t>
            </a:r>
            <a:endParaRPr lang="ko-KR" altLang="en-US" sz="2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6595FC-062A-43EB-B307-6DB42C978E51}"/>
              </a:ext>
            </a:extLst>
          </p:cNvPr>
          <p:cNvSpPr txBox="1"/>
          <p:nvPr/>
        </p:nvSpPr>
        <p:spPr>
          <a:xfrm>
            <a:off x="514365" y="5223831"/>
            <a:ext cx="130644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500" dirty="0">
                <a:latin typeface="Georgia" panose="02040502050405020303" pitchFamily="18" charset="0"/>
              </a:rPr>
              <a:t>Subject 6</a:t>
            </a:r>
            <a:endParaRPr lang="ko-KR" altLang="en-US" sz="2500" dirty="0"/>
          </a:p>
        </p:txBody>
      </p:sp>
      <p:pic>
        <p:nvPicPr>
          <p:cNvPr id="3" name="29">
            <a:hlinkClick r:id="" action="ppaction://media"/>
            <a:extLst>
              <a:ext uri="{FF2B5EF4-FFF2-40B4-BE49-F238E27FC236}">
                <a16:creationId xmlns:a16="http://schemas.microsoft.com/office/drawing/2014/main" id="{B7FC6788-3F03-49C1-A29D-6A67ED8E0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5889401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Introduction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979" y="1423686"/>
            <a:ext cx="9559994" cy="5121796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Georgia" panose="02040502050405020303" pitchFamily="18" charset="0"/>
              </a:rPr>
              <a:t> What is</a:t>
            </a:r>
            <a:r>
              <a:rPr lang="en-US" altLang="ko-KR" sz="2200" b="1" dirty="0">
                <a:solidFill>
                  <a:srgbClr val="0000FF"/>
                </a:solidFill>
                <a:latin typeface="Georgia" panose="02040502050405020303" pitchFamily="18" charset="0"/>
              </a:rPr>
              <a:t> </a:t>
            </a:r>
            <a:r>
              <a:rPr lang="en-US" altLang="ko-KR" sz="2200" dirty="0">
                <a:latin typeface="Georgia" panose="02040502050405020303" pitchFamily="18" charset="0"/>
              </a:rPr>
              <a:t>the topological data analysis (</a:t>
            </a:r>
            <a:r>
              <a:rPr lang="en-US" altLang="ko-KR" sz="2200" b="1" dirty="0">
                <a:latin typeface="Georgia" panose="02040502050405020303" pitchFamily="18" charset="0"/>
              </a:rPr>
              <a:t>TDA</a:t>
            </a:r>
            <a:r>
              <a:rPr lang="en-US" altLang="ko-KR" sz="2200" dirty="0">
                <a:latin typeface="Georgia" panose="02040502050405020303" pitchFamily="18" charset="0"/>
              </a:rPr>
              <a:t>):</a:t>
            </a:r>
            <a:endParaRPr lang="en-US" altLang="ko-KR" sz="500" dirty="0">
              <a:latin typeface="Georgia" panose="02040502050405020303" pitchFamily="18" charset="0"/>
            </a:endParaRP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altLang="ko-KR" sz="1900" dirty="0">
                <a:latin typeface="Georgia" panose="02040502050405020303" pitchFamily="18" charset="0"/>
              </a:rPr>
              <a:t>The recently proposed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data analysis method in computational topology</a:t>
            </a:r>
            <a:r>
              <a:rPr lang="en-US" altLang="ko-KR" sz="1900" dirty="0">
                <a:latin typeface="Georgia" panose="02040502050405020303" pitchFamily="18" charset="0"/>
              </a:rPr>
              <a:t>.</a:t>
            </a:r>
            <a:endParaRPr lang="en-US" altLang="ko-KR" sz="800" dirty="0">
              <a:latin typeface="Georgia" panose="02040502050405020303" pitchFamily="18" charset="0"/>
            </a:endParaRP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altLang="ko-KR" sz="1900" dirty="0">
                <a:latin typeface="Georgia" panose="02040502050405020303" pitchFamily="18" charset="0"/>
              </a:rPr>
              <a:t>It requires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algebraic topology </a:t>
            </a:r>
            <a:r>
              <a:rPr lang="en-US" altLang="ko-KR" sz="1900" dirty="0">
                <a:latin typeface="Georgia" panose="02040502050405020303" pitchFamily="18" charset="0"/>
              </a:rPr>
              <a:t>and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programming skills</a:t>
            </a:r>
          </a:p>
          <a:p>
            <a:pPr algn="just">
              <a:lnSpc>
                <a:spcPct val="100000"/>
              </a:lnSpc>
            </a:pPr>
            <a:endParaRPr lang="en-US" altLang="ko-KR" sz="1100" dirty="0">
              <a:latin typeface="Georgia" panose="02040502050405020303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Georgia" panose="02040502050405020303" pitchFamily="18" charset="0"/>
              </a:rPr>
              <a:t> Why we use </a:t>
            </a:r>
            <a:r>
              <a:rPr lang="en-US" altLang="ko-KR" sz="2200" dirty="0">
                <a:latin typeface="Georgia" panose="02040502050405020303" pitchFamily="18" charset="0"/>
              </a:rPr>
              <a:t>this:</a:t>
            </a:r>
            <a:endParaRPr lang="en-US" altLang="ko-KR" sz="500" dirty="0">
              <a:latin typeface="Georgia" panose="02040502050405020303" pitchFamily="18" charset="0"/>
            </a:endParaRP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altLang="ko-KR" sz="1900" dirty="0">
                <a:latin typeface="Georgia" panose="02040502050405020303" pitchFamily="18" charset="0"/>
              </a:rPr>
              <a:t>This method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finds topological structure </a:t>
            </a:r>
            <a:r>
              <a:rPr lang="en-US" altLang="ko-KR" sz="1900" dirty="0">
                <a:latin typeface="Georgia" panose="02040502050405020303" pitchFamily="18" charset="0"/>
              </a:rPr>
              <a:t>and extracts some topological features.</a:t>
            </a:r>
            <a:endParaRPr lang="en-US" altLang="ko-KR" sz="800" dirty="0">
              <a:latin typeface="Georgia" panose="02040502050405020303" pitchFamily="18" charset="0"/>
            </a:endParaRPr>
          </a:p>
          <a:p>
            <a:pPr marL="800100" lvl="1" indent="-342900" algn="l">
              <a:lnSpc>
                <a:spcPct val="120000"/>
              </a:lnSpc>
              <a:buFontTx/>
              <a:buChar char="-"/>
            </a:pPr>
            <a:r>
              <a:rPr lang="en-US" altLang="ko-KR" sz="1900" dirty="0">
                <a:latin typeface="Georgia" panose="02040502050405020303" pitchFamily="18" charset="0"/>
              </a:rPr>
              <a:t>It can be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effective in finding hidden features of raw data </a:t>
            </a:r>
            <a:r>
              <a:rPr lang="en-US" altLang="ko-KR" sz="1900" dirty="0">
                <a:latin typeface="Georgia" panose="02040502050405020303" pitchFamily="18" charset="0"/>
              </a:rPr>
              <a:t>that cannot be found with conventional data analysis methods.</a:t>
            </a:r>
          </a:p>
          <a:p>
            <a:pPr algn="just">
              <a:lnSpc>
                <a:spcPct val="100000"/>
              </a:lnSpc>
            </a:pPr>
            <a:endParaRPr lang="en-US" altLang="ko-KR" sz="600" dirty="0">
              <a:latin typeface="Georgia" panose="02040502050405020303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Georgia" panose="02040502050405020303" pitchFamily="18" charset="0"/>
              </a:rPr>
              <a:t> Purpose</a:t>
            </a:r>
            <a:r>
              <a:rPr lang="en-US" altLang="ko-KR" sz="2000" dirty="0">
                <a:latin typeface="Georgia" panose="02040502050405020303" pitchFamily="18" charset="0"/>
              </a:rPr>
              <a:t>:</a:t>
            </a:r>
            <a:endParaRPr lang="en-US" altLang="ko-KR" sz="600" dirty="0">
              <a:latin typeface="Georgia" panose="02040502050405020303" pitchFamily="18" charset="0"/>
            </a:endParaRP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altLang="ko-KR" sz="1900" dirty="0">
                <a:latin typeface="Georgia" panose="02040502050405020303" pitchFamily="18" charset="0"/>
              </a:rPr>
              <a:t> To obtain topological features of biomechanical data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using TDA</a:t>
            </a:r>
            <a:r>
              <a:rPr lang="en-US" altLang="ko-KR" sz="1900" dirty="0">
                <a:latin typeface="Georgia" panose="02040502050405020303" pitchFamily="18" charset="0"/>
              </a:rPr>
              <a:t>.</a:t>
            </a:r>
            <a:endParaRPr lang="en-US" altLang="ko-KR" sz="800" dirty="0">
              <a:latin typeface="Georgia" panose="02040502050405020303" pitchFamily="18" charset="0"/>
            </a:endParaRPr>
          </a:p>
          <a:p>
            <a:pPr marL="800100" lvl="1" indent="-342900" algn="just">
              <a:lnSpc>
                <a:spcPct val="100000"/>
              </a:lnSpc>
              <a:buFontTx/>
              <a:buChar char="-"/>
            </a:pPr>
            <a:r>
              <a:rPr lang="en-US" altLang="ko-KR" sz="1900" b="1" dirty="0">
                <a:latin typeface="Georgia" panose="02040502050405020303" pitchFamily="18" charset="0"/>
              </a:rPr>
              <a:t>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To</a:t>
            </a:r>
            <a:r>
              <a:rPr lang="en-US" altLang="ko-KR" sz="1900" b="1" dirty="0">
                <a:latin typeface="Georgia" panose="02040502050405020303" pitchFamily="18" charset="0"/>
              </a:rPr>
              <a:t> </a:t>
            </a:r>
            <a:r>
              <a:rPr lang="en-US" altLang="ko-KR" sz="1900" b="1" dirty="0">
                <a:solidFill>
                  <a:srgbClr val="0000FF"/>
                </a:solidFill>
                <a:latin typeface="Georgia" panose="02040502050405020303" pitchFamily="18" charset="0"/>
              </a:rPr>
              <a:t>quantify similarities or dissimilarities between subjects</a:t>
            </a:r>
            <a:r>
              <a:rPr lang="en-US" altLang="ko-KR" sz="1900" dirty="0">
                <a:latin typeface="Georgia" panose="02040502050405020303" pitchFamily="18" charset="0"/>
              </a:rPr>
              <a:t>.</a:t>
            </a: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65794365-D14B-4547-A009-0DB638ECF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Dendrogram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690906-4D1A-4A14-8CCE-25343951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063"/>
            <a:ext cx="12192000" cy="5582937"/>
          </a:xfrm>
          <a:prstGeom prst="rect">
            <a:avLst/>
          </a:prstGeom>
        </p:spPr>
      </p:pic>
      <p:pic>
        <p:nvPicPr>
          <p:cNvPr id="3" name="30">
            <a:hlinkClick r:id="" action="ppaction://media"/>
            <a:extLst>
              <a:ext uri="{FF2B5EF4-FFF2-40B4-BE49-F238E27FC236}">
                <a16:creationId xmlns:a16="http://schemas.microsoft.com/office/drawing/2014/main" id="{FA21F6AA-3EB3-4964-87AF-EE4486363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206EE6-1A23-4BAB-81DB-B146F229306A}"/>
              </a:ext>
            </a:extLst>
          </p:cNvPr>
          <p:cNvSpPr/>
          <p:nvPr/>
        </p:nvSpPr>
        <p:spPr>
          <a:xfrm rot="5400000" flipH="1">
            <a:off x="5927334" y="-936453"/>
            <a:ext cx="113610" cy="814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BBF671-C98E-4A31-A2F8-82E2E48C6CB6}"/>
              </a:ext>
            </a:extLst>
          </p:cNvPr>
          <p:cNvSpPr/>
          <p:nvPr/>
        </p:nvSpPr>
        <p:spPr>
          <a:xfrm rot="5400000" flipH="1">
            <a:off x="5927334" y="755380"/>
            <a:ext cx="113610" cy="814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80008-8E62-474B-83C9-7E4CB1E8D963}"/>
              </a:ext>
            </a:extLst>
          </p:cNvPr>
          <p:cNvSpPr/>
          <p:nvPr/>
        </p:nvSpPr>
        <p:spPr>
          <a:xfrm rot="5400000" flipH="1">
            <a:off x="6149182" y="2424064"/>
            <a:ext cx="113610" cy="814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391AB-6C85-4974-ACBB-D577DBFC56A0}"/>
                  </a:ext>
                </a:extLst>
              </p:cNvPr>
              <p:cNvSpPr txBox="1"/>
              <p:nvPr/>
            </p:nvSpPr>
            <p:spPr>
              <a:xfrm>
                <a:off x="5724979" y="6382909"/>
                <a:ext cx="87171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500" dirty="0">
                    <a:latin typeface="Georgia" panose="02040502050405020303" pitchFamily="18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sz="15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391AB-6C85-4974-ACBB-D577DBFC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79" y="6382909"/>
                <a:ext cx="871713" cy="230832"/>
              </a:xfrm>
              <a:prstGeom prst="rect">
                <a:avLst/>
              </a:prstGeom>
              <a:blipFill>
                <a:blip r:embed="rId6"/>
                <a:stretch>
                  <a:fillRect l="-13287" t="-26316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8C06A1-20F0-4654-BF53-FE966153463E}"/>
                  </a:ext>
                </a:extLst>
              </p:cNvPr>
              <p:cNvSpPr txBox="1"/>
              <p:nvPr/>
            </p:nvSpPr>
            <p:spPr>
              <a:xfrm>
                <a:off x="9186687" y="6382909"/>
                <a:ext cx="87171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500" dirty="0">
                    <a:latin typeface="Georgia" panose="02040502050405020303" pitchFamily="18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sz="15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8C06A1-20F0-4654-BF53-FE966153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687" y="6382909"/>
                <a:ext cx="871713" cy="230832"/>
              </a:xfrm>
              <a:prstGeom prst="rect">
                <a:avLst/>
              </a:prstGeom>
              <a:blipFill>
                <a:blip r:embed="rId7"/>
                <a:stretch>
                  <a:fillRect l="-13287" t="-26316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1355AC-7EB7-4CDB-BFAB-731457E49398}"/>
                  </a:ext>
                </a:extLst>
              </p:cNvPr>
              <p:cNvSpPr txBox="1"/>
              <p:nvPr/>
            </p:nvSpPr>
            <p:spPr>
              <a:xfrm>
                <a:off x="2376561" y="6382909"/>
                <a:ext cx="87171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500" dirty="0">
                    <a:latin typeface="Georgia" panose="02040502050405020303" pitchFamily="18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ko-KR" altLang="en-US" sz="15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sz="15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1355AC-7EB7-4CDB-BFAB-731457E4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61" y="6382909"/>
                <a:ext cx="871713" cy="230832"/>
              </a:xfrm>
              <a:prstGeom prst="rect">
                <a:avLst/>
              </a:prstGeom>
              <a:blipFill>
                <a:blip r:embed="rId8"/>
                <a:stretch>
                  <a:fillRect l="-13287" t="-26316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06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34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80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Multidimensional scaling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pic>
        <p:nvPicPr>
          <p:cNvPr id="7" name="그림 6" descr="앉아있는, 대형, 옅은이(가) 표시된 사진&#10;&#10;자동 생성된 설명">
            <a:extLst>
              <a:ext uri="{FF2B5EF4-FFF2-40B4-BE49-F238E27FC236}">
                <a16:creationId xmlns:a16="http://schemas.microsoft.com/office/drawing/2014/main" id="{25D16BA8-5B44-41A4-A179-EB5D8C5FD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236"/>
            <a:ext cx="5266667" cy="37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DA532-4355-418C-BB04-C64DE0D72B12}"/>
              </a:ext>
            </a:extLst>
          </p:cNvPr>
          <p:cNvSpPr txBox="1"/>
          <p:nvPr/>
        </p:nvSpPr>
        <p:spPr>
          <a:xfrm>
            <a:off x="893696" y="5345472"/>
            <a:ext cx="366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Multidimensional scaling result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6C9764-F54E-43B3-9B00-25F6DC4A7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971" y="2045776"/>
            <a:ext cx="6200029" cy="2233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A80C61-8004-4768-A416-5E718900E981}"/>
              </a:ext>
            </a:extLst>
          </p:cNvPr>
          <p:cNvSpPr txBox="1"/>
          <p:nvPr/>
        </p:nvSpPr>
        <p:spPr>
          <a:xfrm>
            <a:off x="550439" y="5842614"/>
            <a:ext cx="4348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The indices 1 ~ 9 = subject number  1 ~ 9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33CBBDD-F4EA-4364-B67B-8C3441FF2D75}"/>
              </a:ext>
            </a:extLst>
          </p:cNvPr>
          <p:cNvSpPr/>
          <p:nvPr/>
        </p:nvSpPr>
        <p:spPr>
          <a:xfrm>
            <a:off x="1134319" y="2801073"/>
            <a:ext cx="1377387" cy="1180645"/>
          </a:xfrm>
          <a:prstGeom prst="ellipse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B3E8E29-7353-402D-B962-B4E34FEB0FD1}"/>
              </a:ext>
            </a:extLst>
          </p:cNvPr>
          <p:cNvSpPr/>
          <p:nvPr/>
        </p:nvSpPr>
        <p:spPr>
          <a:xfrm>
            <a:off x="2460661" y="3333510"/>
            <a:ext cx="1463157" cy="895564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A87013-F4DC-4D0B-B827-1EB2468D60DA}"/>
              </a:ext>
            </a:extLst>
          </p:cNvPr>
          <p:cNvSpPr/>
          <p:nvPr/>
        </p:nvSpPr>
        <p:spPr>
          <a:xfrm rot="19976837">
            <a:off x="2475587" y="1797393"/>
            <a:ext cx="539067" cy="118064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096DEC3-3288-43D5-A9A1-48E6035B4C5E}"/>
              </a:ext>
            </a:extLst>
          </p:cNvPr>
          <p:cNvSpPr/>
          <p:nvPr/>
        </p:nvSpPr>
        <p:spPr>
          <a:xfrm>
            <a:off x="4242742" y="2689698"/>
            <a:ext cx="443326" cy="387734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849F1A-79E9-42BA-9C29-3CD62177F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372" y="4588631"/>
            <a:ext cx="1561618" cy="2174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52E10B-8C14-41C0-B06E-2A0512A3EC6D}"/>
              </a:ext>
            </a:extLst>
          </p:cNvPr>
          <p:cNvSpPr txBox="1"/>
          <p:nvPr/>
        </p:nvSpPr>
        <p:spPr>
          <a:xfrm>
            <a:off x="5185465" y="1582156"/>
            <a:ext cx="251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Input distance matrix: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A9C2B-D2B4-4E77-9CD2-35115BE296F9}"/>
              </a:ext>
            </a:extLst>
          </p:cNvPr>
          <p:cNvSpPr txBox="1"/>
          <p:nvPr/>
        </p:nvSpPr>
        <p:spPr>
          <a:xfrm>
            <a:off x="5266667" y="4373845"/>
            <a:ext cx="251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Output:</a:t>
            </a:r>
            <a:endParaRPr lang="ko-KR" altLang="en-US" dirty="0"/>
          </a:p>
        </p:txBody>
      </p:sp>
      <p:pic>
        <p:nvPicPr>
          <p:cNvPr id="8" name="31">
            <a:hlinkClick r:id="" action="ppaction://media"/>
            <a:extLst>
              <a:ext uri="{FF2B5EF4-FFF2-40B4-BE49-F238E27FC236}">
                <a16:creationId xmlns:a16="http://schemas.microsoft.com/office/drawing/2014/main" id="{58FBFDCA-5A08-41F5-9B61-454D18560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704637" y="60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80" y="587713"/>
            <a:ext cx="11550839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Summary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부제목 2">
                <a:extLst>
                  <a:ext uri="{FF2B5EF4-FFF2-40B4-BE49-F238E27FC236}">
                    <a16:creationId xmlns:a16="http://schemas.microsoft.com/office/drawing/2014/main" id="{7080AE6F-6421-4E16-A81C-07D0C6E3C1D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16979" y="1423686"/>
                <a:ext cx="9559994" cy="5121796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0" dirty="0">
                    <a:latin typeface="Georgia" panose="02040502050405020303" pitchFamily="18" charset="0"/>
                  </a:rPr>
                  <a:t>Overall, there is a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distinct</a:t>
                </a:r>
                <a:r>
                  <a:rPr lang="en-US" altLang="ko-KR" sz="2000" b="0" dirty="0">
                    <a:latin typeface="Georgia" panose="02040502050405020303" pitchFamily="18" charset="0"/>
                  </a:rPr>
                  <a:t> 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Georgia" panose="02040502050405020303" pitchFamily="18" charset="0"/>
                  </a:rPr>
                  <a:t> between subject.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Georgia" panose="02040502050405020303" pitchFamily="18" charset="0"/>
                  </a:rPr>
                  <a:t>Especially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Georgia" panose="02040502050405020303" pitchFamily="18" charset="0"/>
                  </a:rPr>
                  <a:t>, the connectivity of subject 3,6, and 9 is slower than others.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Georgia" panose="02040502050405020303" pitchFamily="18" charset="0"/>
                  </a:rPr>
                  <a:t>As a result of the MDS, all the subjects were separated by 3 partial groups.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Georgia" panose="02040502050405020303" pitchFamily="18" charset="0"/>
                  </a:rPr>
                  <a:t>The subject 3 had the largest dissimilarity than others.</a:t>
                </a:r>
                <a:endParaRPr lang="en-US" altLang="ko-KR" sz="2000" b="1" dirty="0">
                  <a:latin typeface="Georgia" panose="02040502050405020303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Georgia" panose="02040502050405020303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Georgia" panose="02040502050405020303" pitchFamily="18" charset="0"/>
                  </a:rPr>
                  <a:t>It is necessary to find the key variables representing difference among subjects</a:t>
                </a:r>
              </a:p>
            </p:txBody>
          </p:sp>
        </mc:Choice>
        <mc:Fallback xmlns="">
          <p:sp>
            <p:nvSpPr>
              <p:cNvPr id="3" name="부제목 2">
                <a:extLst>
                  <a:ext uri="{FF2B5EF4-FFF2-40B4-BE49-F238E27FC236}">
                    <a16:creationId xmlns:a16="http://schemas.microsoft.com/office/drawing/2014/main" id="{7080AE6F-6421-4E16-A81C-07D0C6E3C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16979" y="1423686"/>
                <a:ext cx="9559994" cy="5121796"/>
              </a:xfrm>
              <a:blipFill>
                <a:blip r:embed="rId4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2">
            <a:hlinkClick r:id="" action="ppaction://media"/>
            <a:extLst>
              <a:ext uri="{FF2B5EF4-FFF2-40B4-BE49-F238E27FC236}">
                <a16:creationId xmlns:a16="http://schemas.microsoft.com/office/drawing/2014/main" id="{54C32DA5-820C-4D41-B3E3-9A9F8BBBC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5FE713-BA67-4CB3-9551-B3C15CAEC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559" y="1956121"/>
            <a:ext cx="9228881" cy="246540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Thank  you !</a:t>
            </a:r>
            <a:br>
              <a:rPr lang="en-US" altLang="ko-KR" dirty="0">
                <a:latin typeface="Georgia" panose="02040502050405020303" pitchFamily="18" charset="0"/>
              </a:rPr>
            </a:b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2500" dirty="0">
                <a:latin typeface="Georgia" panose="02040502050405020303" pitchFamily="18" charset="0"/>
              </a:rPr>
              <a:t>Contact me : sangmanjung@khu.ac.kr</a:t>
            </a:r>
            <a:endParaRPr lang="ko-KR" altLang="en-US" sz="2500" dirty="0">
              <a:latin typeface="Georgia" panose="02040502050405020303" pitchFamily="18" charset="0"/>
            </a:endParaRPr>
          </a:p>
        </p:txBody>
      </p:sp>
      <p:pic>
        <p:nvPicPr>
          <p:cNvPr id="2" name="slide37">
            <a:hlinkClick r:id="" action="ppaction://media"/>
            <a:extLst>
              <a:ext uri="{FF2B5EF4-FFF2-40B4-BE49-F238E27FC236}">
                <a16:creationId xmlns:a16="http://schemas.microsoft.com/office/drawing/2014/main" id="{0DD05452-6A1E-48A1-B537-CD423ECAD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24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Georgia" panose="02040502050405020303" pitchFamily="18" charset="0"/>
              </a:rPr>
              <a:t>Basic flow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058B3-5DB9-40DD-8ED3-5C5656039D67}"/>
              </a:ext>
            </a:extLst>
          </p:cNvPr>
          <p:cNvSpPr txBox="1"/>
          <p:nvPr/>
        </p:nvSpPr>
        <p:spPr>
          <a:xfrm>
            <a:off x="3291778" y="4959499"/>
            <a:ext cx="4372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“ Two shapes can be distinguished by examining their </a:t>
            </a:r>
            <a:r>
              <a:rPr lang="en-US" altLang="ko-KR" sz="2400" b="1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holes</a:t>
            </a:r>
            <a:r>
              <a:rPr lang="en-US" altLang="ko-KR" sz="2400" b="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. ”</a:t>
            </a:r>
            <a:endParaRPr lang="ko-KR" altLang="en-US" sz="2400" dirty="0">
              <a:latin typeface="Georgia" panose="02040502050405020303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26D1CB-D92B-4EDF-BE92-8040839140F9}"/>
              </a:ext>
            </a:extLst>
          </p:cNvPr>
          <p:cNvGrpSpPr/>
          <p:nvPr/>
        </p:nvGrpSpPr>
        <p:grpSpPr>
          <a:xfrm>
            <a:off x="2445270" y="2032864"/>
            <a:ext cx="5950232" cy="2594691"/>
            <a:chOff x="-452412" y="2494368"/>
            <a:chExt cx="5950232" cy="259469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983539D-1144-4C45-8167-EC380F76443D}"/>
                </a:ext>
              </a:extLst>
            </p:cNvPr>
            <p:cNvGrpSpPr/>
            <p:nvPr/>
          </p:nvGrpSpPr>
          <p:grpSpPr>
            <a:xfrm>
              <a:off x="-452412" y="2494368"/>
              <a:ext cx="5950232" cy="2594691"/>
              <a:chOff x="5936128" y="2546381"/>
              <a:chExt cx="5950232" cy="2594691"/>
            </a:xfrm>
          </p:grpSpPr>
          <p:sp>
            <p:nvSpPr>
              <p:cNvPr id="6" name="부제목 2">
                <a:extLst>
                  <a:ext uri="{FF2B5EF4-FFF2-40B4-BE49-F238E27FC236}">
                    <a16:creationId xmlns:a16="http://schemas.microsoft.com/office/drawing/2014/main" id="{889FAE63-76FC-4951-9ED8-A693FD61D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6128" y="2546381"/>
                <a:ext cx="5950232" cy="10268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55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  <a:latin typeface="Georgia" panose="02040502050405020303" pitchFamily="18" charset="0"/>
                  </a:rPr>
                  <a:t>A       B       C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7040057-9200-49B8-BE32-95A1000B032C}"/>
                  </a:ext>
                </a:extLst>
              </p:cNvPr>
              <p:cNvGrpSpPr/>
              <p:nvPr/>
            </p:nvGrpSpPr>
            <p:grpSpPr>
              <a:xfrm>
                <a:off x="6747901" y="3986642"/>
                <a:ext cx="807720" cy="807720"/>
                <a:chOff x="7646072" y="4824549"/>
                <a:chExt cx="807720" cy="80772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BBEAB480-EAB3-4976-A1FF-BD43CD483809}"/>
                    </a:ext>
                  </a:extLst>
                </p:cNvPr>
                <p:cNvSpPr/>
                <p:nvPr/>
              </p:nvSpPr>
              <p:spPr>
                <a:xfrm>
                  <a:off x="7646072" y="4824549"/>
                  <a:ext cx="807720" cy="8077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6E6C7B39-EA6D-4E86-AA6C-928554F99AC8}"/>
                    </a:ext>
                  </a:extLst>
                </p:cNvPr>
                <p:cNvSpPr/>
                <p:nvPr/>
              </p:nvSpPr>
              <p:spPr>
                <a:xfrm>
                  <a:off x="7874672" y="5053149"/>
                  <a:ext cx="350520" cy="350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FA1D44B-6ABC-4A8D-89ED-B47D3A1375E9}"/>
                  </a:ext>
                </a:extLst>
              </p:cNvPr>
              <p:cNvGrpSpPr/>
              <p:nvPr/>
            </p:nvGrpSpPr>
            <p:grpSpPr>
              <a:xfrm>
                <a:off x="8513252" y="3639932"/>
                <a:ext cx="807720" cy="1501140"/>
                <a:chOff x="9231341" y="4158092"/>
                <a:chExt cx="807720" cy="1501140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869128F4-EA99-4E17-A1B9-1C573523C9D0}"/>
                    </a:ext>
                  </a:extLst>
                </p:cNvPr>
                <p:cNvGrpSpPr/>
                <p:nvPr/>
              </p:nvGrpSpPr>
              <p:grpSpPr>
                <a:xfrm>
                  <a:off x="9231341" y="4851512"/>
                  <a:ext cx="807720" cy="807720"/>
                  <a:chOff x="8161305" y="4824549"/>
                  <a:chExt cx="807720" cy="807720"/>
                </a:xfrm>
              </p:grpSpPr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81307470-E168-4D87-A271-A342F44B86F5}"/>
                      </a:ext>
                    </a:extLst>
                  </p:cNvPr>
                  <p:cNvSpPr/>
                  <p:nvPr/>
                </p:nvSpPr>
                <p:spPr>
                  <a:xfrm>
                    <a:off x="8161305" y="4824549"/>
                    <a:ext cx="807720" cy="80772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8A8F6FCC-7A28-4FC9-A399-B959A2799096}"/>
                      </a:ext>
                    </a:extLst>
                  </p:cNvPr>
                  <p:cNvSpPr/>
                  <p:nvPr/>
                </p:nvSpPr>
                <p:spPr>
                  <a:xfrm>
                    <a:off x="8389905" y="5053149"/>
                    <a:ext cx="350520" cy="3505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906A5FF0-6409-4ABB-92D1-2EC1523356FA}"/>
                    </a:ext>
                  </a:extLst>
                </p:cNvPr>
                <p:cNvGrpSpPr/>
                <p:nvPr/>
              </p:nvGrpSpPr>
              <p:grpSpPr>
                <a:xfrm>
                  <a:off x="9231341" y="4158092"/>
                  <a:ext cx="807720" cy="807720"/>
                  <a:chOff x="8161305" y="4824549"/>
                  <a:chExt cx="807720" cy="807720"/>
                </a:xfrm>
              </p:grpSpPr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D1F3FC65-93B4-432B-BD1B-E5F7408BF3B0}"/>
                      </a:ext>
                    </a:extLst>
                  </p:cNvPr>
                  <p:cNvSpPr/>
                  <p:nvPr/>
                </p:nvSpPr>
                <p:spPr>
                  <a:xfrm>
                    <a:off x="8161305" y="4824549"/>
                    <a:ext cx="807720" cy="80772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03EE6450-643A-4400-83E4-2B45900980D2}"/>
                      </a:ext>
                    </a:extLst>
                  </p:cNvPr>
                  <p:cNvSpPr/>
                  <p:nvPr/>
                </p:nvSpPr>
                <p:spPr>
                  <a:xfrm>
                    <a:off x="8389905" y="5053149"/>
                    <a:ext cx="350520" cy="3505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B464303-F33B-42E7-BA88-E709DF4C74B9}"/>
                  </a:ext>
                </a:extLst>
              </p:cNvPr>
              <p:cNvSpPr/>
              <p:nvPr/>
            </p:nvSpPr>
            <p:spPr>
              <a:xfrm>
                <a:off x="10255673" y="3986642"/>
                <a:ext cx="807720" cy="8077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04DB7B-D0D7-41C6-81AD-53AB06C5F51E}"/>
                    </a:ext>
                  </a:extLst>
                </p:cNvPr>
                <p:cNvSpPr txBox="1"/>
                <p:nvPr/>
              </p:nvSpPr>
              <p:spPr>
                <a:xfrm>
                  <a:off x="1113523" y="3907078"/>
                  <a:ext cx="1041817" cy="692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4500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ko-KR" altLang="en-US" sz="45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04DB7B-D0D7-41C6-81AD-53AB06C5F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523" y="3907078"/>
                  <a:ext cx="1041817" cy="6924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597FE7-DC7D-461A-907A-9C941473C602}"/>
                    </a:ext>
                  </a:extLst>
                </p:cNvPr>
                <p:cNvSpPr txBox="1"/>
                <p:nvPr/>
              </p:nvSpPr>
              <p:spPr>
                <a:xfrm>
                  <a:off x="2917442" y="3907078"/>
                  <a:ext cx="1041817" cy="692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4500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ko-KR" altLang="en-US" sz="4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597FE7-DC7D-461A-907A-9C941473C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442" y="3907078"/>
                  <a:ext cx="1041817" cy="6924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9023D8-2B12-42D5-9D6C-76FC8DDEECB6}"/>
              </a:ext>
            </a:extLst>
          </p:cNvPr>
          <p:cNvGrpSpPr/>
          <p:nvPr/>
        </p:nvGrpSpPr>
        <p:grpSpPr>
          <a:xfrm>
            <a:off x="277893" y="2342282"/>
            <a:ext cx="2795792" cy="3785130"/>
            <a:chOff x="12196489" y="2332994"/>
            <a:chExt cx="3252866" cy="37851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6E58C5-461F-42F3-BB22-06A4059D7BEC}"/>
                </a:ext>
              </a:extLst>
            </p:cNvPr>
            <p:cNvSpPr txBox="1"/>
            <p:nvPr/>
          </p:nvSpPr>
          <p:spPr>
            <a:xfrm>
              <a:off x="12580188" y="4917795"/>
              <a:ext cx="248546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202122"/>
                  </a:solidFill>
                  <a:latin typeface="Georgia" panose="02040502050405020303" pitchFamily="18" charset="0"/>
                </a:rPr>
                <a:t>Extract topological features</a:t>
              </a:r>
              <a:endParaRPr lang="ko-KR" altLang="en-US" sz="2400" b="1" dirty="0">
                <a:latin typeface="Georgia" panose="02040502050405020303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FE5ECC-36D5-4F6C-99EC-C3643671530D}"/>
                </a:ext>
              </a:extLst>
            </p:cNvPr>
            <p:cNvSpPr txBox="1"/>
            <p:nvPr/>
          </p:nvSpPr>
          <p:spPr>
            <a:xfrm>
              <a:off x="12196489" y="3467438"/>
              <a:ext cx="32528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202122"/>
                  </a:solidFill>
                  <a:latin typeface="Georgia" panose="02040502050405020303" pitchFamily="18" charset="0"/>
                </a:rPr>
                <a:t>Find</a:t>
              </a:r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 topological </a:t>
              </a:r>
              <a:r>
                <a:rPr lang="en-US" altLang="ko-KR" sz="2400" b="1" dirty="0">
                  <a:solidFill>
                    <a:srgbClr val="202122"/>
                  </a:solidFill>
                  <a:latin typeface="Georgia" panose="02040502050405020303" pitchFamily="18" charset="0"/>
                </a:rPr>
                <a:t>s</a:t>
              </a:r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tructures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C8DAA-FA75-4205-9199-92F156E861B8}"/>
                </a:ext>
              </a:extLst>
            </p:cNvPr>
            <p:cNvSpPr txBox="1"/>
            <p:nvPr/>
          </p:nvSpPr>
          <p:spPr>
            <a:xfrm>
              <a:off x="12600658" y="2332994"/>
              <a:ext cx="2444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Raw dataset</a:t>
              </a:r>
              <a:endParaRPr lang="ko-KR" altLang="en-US" sz="2400" b="1" dirty="0">
                <a:latin typeface="Georgia" panose="02040502050405020303" pitchFamily="18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191F356-35D3-4F8E-A124-8DF2F014E462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>
              <a:off x="13822922" y="2794659"/>
              <a:ext cx="0" cy="672779"/>
            </a:xfrm>
            <a:prstGeom prst="straightConnector1">
              <a:avLst/>
            </a:prstGeom>
            <a:ln w="444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F25DA7B-A7CC-4D64-9489-59303F7AB155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 flipH="1">
              <a:off x="13822921" y="4298435"/>
              <a:ext cx="1" cy="619360"/>
            </a:xfrm>
            <a:prstGeom prst="straightConnector1">
              <a:avLst/>
            </a:prstGeom>
            <a:ln w="444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2BBE41E-AEE2-440B-B449-481D53780C1B}"/>
              </a:ext>
            </a:extLst>
          </p:cNvPr>
          <p:cNvSpPr txBox="1"/>
          <p:nvPr/>
        </p:nvSpPr>
        <p:spPr>
          <a:xfrm>
            <a:off x="0" y="6637107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222222"/>
                </a:solidFill>
                <a:latin typeface="Georgia" panose="02040502050405020303" pitchFamily="18" charset="0"/>
              </a:rPr>
              <a:t>r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eference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Walker, B. (2008, May). Using persistent homology to recover spatial information from encounter traces. In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Proceedings of the 9th ACM international symposium on Mobile ad hoc networking and computing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 (pp. 371-380).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F7968463-96B5-4C7A-A2DC-9428DC353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679412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>
                <a:latin typeface="Georgia" panose="02040502050405020303" pitchFamily="18" charset="0"/>
              </a:rPr>
              <a:t>Basic flow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058B3-5DB9-40DD-8ED3-5C5656039D67}"/>
              </a:ext>
            </a:extLst>
          </p:cNvPr>
          <p:cNvSpPr txBox="1"/>
          <p:nvPr/>
        </p:nvSpPr>
        <p:spPr>
          <a:xfrm>
            <a:off x="3291778" y="4959499"/>
            <a:ext cx="4372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“ Two shapes can be distinguished by examining their </a:t>
            </a:r>
            <a:r>
              <a:rPr lang="en-US" altLang="ko-KR" sz="2400" b="1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holes</a:t>
            </a:r>
            <a:r>
              <a:rPr lang="en-US" altLang="ko-KR" sz="2400" b="0" i="0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. ”</a:t>
            </a:r>
            <a:endParaRPr lang="ko-KR" altLang="en-US" sz="2400" dirty="0">
              <a:latin typeface="Georgia" panose="02040502050405020303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26D1CB-D92B-4EDF-BE92-8040839140F9}"/>
              </a:ext>
            </a:extLst>
          </p:cNvPr>
          <p:cNvGrpSpPr/>
          <p:nvPr/>
        </p:nvGrpSpPr>
        <p:grpSpPr>
          <a:xfrm>
            <a:off x="2445270" y="2032864"/>
            <a:ext cx="5950232" cy="2594691"/>
            <a:chOff x="-452412" y="2494368"/>
            <a:chExt cx="5950232" cy="259469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983539D-1144-4C45-8167-EC380F76443D}"/>
                </a:ext>
              </a:extLst>
            </p:cNvPr>
            <p:cNvGrpSpPr/>
            <p:nvPr/>
          </p:nvGrpSpPr>
          <p:grpSpPr>
            <a:xfrm>
              <a:off x="-452412" y="2494368"/>
              <a:ext cx="5950232" cy="2594691"/>
              <a:chOff x="5936128" y="2546381"/>
              <a:chExt cx="5950232" cy="2594691"/>
            </a:xfrm>
          </p:grpSpPr>
          <p:sp>
            <p:nvSpPr>
              <p:cNvPr id="6" name="부제목 2">
                <a:extLst>
                  <a:ext uri="{FF2B5EF4-FFF2-40B4-BE49-F238E27FC236}">
                    <a16:creationId xmlns:a16="http://schemas.microsoft.com/office/drawing/2014/main" id="{889FAE63-76FC-4951-9ED8-A693FD61D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6128" y="2546381"/>
                <a:ext cx="5950232" cy="10268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55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  <a:latin typeface="Georgia" panose="02040502050405020303" pitchFamily="18" charset="0"/>
                  </a:rPr>
                  <a:t>A       B       C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7040057-9200-49B8-BE32-95A1000B032C}"/>
                  </a:ext>
                </a:extLst>
              </p:cNvPr>
              <p:cNvGrpSpPr/>
              <p:nvPr/>
            </p:nvGrpSpPr>
            <p:grpSpPr>
              <a:xfrm>
                <a:off x="6747901" y="3986642"/>
                <a:ext cx="807720" cy="807720"/>
                <a:chOff x="7646072" y="4824549"/>
                <a:chExt cx="807720" cy="80772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BBEAB480-EAB3-4976-A1FF-BD43CD483809}"/>
                    </a:ext>
                  </a:extLst>
                </p:cNvPr>
                <p:cNvSpPr/>
                <p:nvPr/>
              </p:nvSpPr>
              <p:spPr>
                <a:xfrm>
                  <a:off x="7646072" y="4824549"/>
                  <a:ext cx="807720" cy="8077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6E6C7B39-EA6D-4E86-AA6C-928554F99AC8}"/>
                    </a:ext>
                  </a:extLst>
                </p:cNvPr>
                <p:cNvSpPr/>
                <p:nvPr/>
              </p:nvSpPr>
              <p:spPr>
                <a:xfrm>
                  <a:off x="7874672" y="5053149"/>
                  <a:ext cx="350520" cy="350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FA1D44B-6ABC-4A8D-89ED-B47D3A1375E9}"/>
                  </a:ext>
                </a:extLst>
              </p:cNvPr>
              <p:cNvGrpSpPr/>
              <p:nvPr/>
            </p:nvGrpSpPr>
            <p:grpSpPr>
              <a:xfrm>
                <a:off x="8513252" y="3639932"/>
                <a:ext cx="807720" cy="1501140"/>
                <a:chOff x="9231341" y="4158092"/>
                <a:chExt cx="807720" cy="1501140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869128F4-EA99-4E17-A1B9-1C573523C9D0}"/>
                    </a:ext>
                  </a:extLst>
                </p:cNvPr>
                <p:cNvGrpSpPr/>
                <p:nvPr/>
              </p:nvGrpSpPr>
              <p:grpSpPr>
                <a:xfrm>
                  <a:off x="9231341" y="4851512"/>
                  <a:ext cx="807720" cy="807720"/>
                  <a:chOff x="8161305" y="4824549"/>
                  <a:chExt cx="807720" cy="807720"/>
                </a:xfrm>
              </p:grpSpPr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81307470-E168-4D87-A271-A342F44B86F5}"/>
                      </a:ext>
                    </a:extLst>
                  </p:cNvPr>
                  <p:cNvSpPr/>
                  <p:nvPr/>
                </p:nvSpPr>
                <p:spPr>
                  <a:xfrm>
                    <a:off x="8161305" y="4824549"/>
                    <a:ext cx="807720" cy="80772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8A8F6FCC-7A28-4FC9-A399-B959A2799096}"/>
                      </a:ext>
                    </a:extLst>
                  </p:cNvPr>
                  <p:cNvSpPr/>
                  <p:nvPr/>
                </p:nvSpPr>
                <p:spPr>
                  <a:xfrm>
                    <a:off x="8389905" y="5053149"/>
                    <a:ext cx="350520" cy="3505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906A5FF0-6409-4ABB-92D1-2EC1523356FA}"/>
                    </a:ext>
                  </a:extLst>
                </p:cNvPr>
                <p:cNvGrpSpPr/>
                <p:nvPr/>
              </p:nvGrpSpPr>
              <p:grpSpPr>
                <a:xfrm>
                  <a:off x="9231341" y="4158092"/>
                  <a:ext cx="807720" cy="807720"/>
                  <a:chOff x="8161305" y="4824549"/>
                  <a:chExt cx="807720" cy="807720"/>
                </a:xfrm>
              </p:grpSpPr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D1F3FC65-93B4-432B-BD1B-E5F7408BF3B0}"/>
                      </a:ext>
                    </a:extLst>
                  </p:cNvPr>
                  <p:cNvSpPr/>
                  <p:nvPr/>
                </p:nvSpPr>
                <p:spPr>
                  <a:xfrm>
                    <a:off x="8161305" y="4824549"/>
                    <a:ext cx="807720" cy="80772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03EE6450-643A-4400-83E4-2B45900980D2}"/>
                      </a:ext>
                    </a:extLst>
                  </p:cNvPr>
                  <p:cNvSpPr/>
                  <p:nvPr/>
                </p:nvSpPr>
                <p:spPr>
                  <a:xfrm>
                    <a:off x="8389905" y="5053149"/>
                    <a:ext cx="350520" cy="3505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B464303-F33B-42E7-BA88-E709DF4C74B9}"/>
                  </a:ext>
                </a:extLst>
              </p:cNvPr>
              <p:cNvSpPr/>
              <p:nvPr/>
            </p:nvSpPr>
            <p:spPr>
              <a:xfrm>
                <a:off x="10255673" y="3986642"/>
                <a:ext cx="807720" cy="8077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04DB7B-D0D7-41C6-81AD-53AB06C5F51E}"/>
                    </a:ext>
                  </a:extLst>
                </p:cNvPr>
                <p:cNvSpPr txBox="1"/>
                <p:nvPr/>
              </p:nvSpPr>
              <p:spPr>
                <a:xfrm>
                  <a:off x="1113523" y="3907078"/>
                  <a:ext cx="1041817" cy="692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4500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ko-KR" altLang="en-US" sz="45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04DB7B-D0D7-41C6-81AD-53AB06C5F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523" y="3907078"/>
                  <a:ext cx="1041817" cy="6924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597FE7-DC7D-461A-907A-9C941473C602}"/>
                    </a:ext>
                  </a:extLst>
                </p:cNvPr>
                <p:cNvSpPr txBox="1"/>
                <p:nvPr/>
              </p:nvSpPr>
              <p:spPr>
                <a:xfrm>
                  <a:off x="2917442" y="3907078"/>
                  <a:ext cx="1041817" cy="692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4500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ko-KR" altLang="en-US" sz="4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597FE7-DC7D-461A-907A-9C941473C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442" y="3907078"/>
                  <a:ext cx="1041817" cy="6924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E1E88FD2-9DE1-46CE-845E-9F67693063FB}"/>
              </a:ext>
            </a:extLst>
          </p:cNvPr>
          <p:cNvSpPr/>
          <p:nvPr/>
        </p:nvSpPr>
        <p:spPr>
          <a:xfrm>
            <a:off x="7839596" y="2459646"/>
            <a:ext cx="641640" cy="3463750"/>
          </a:xfrm>
          <a:prstGeom prst="rightBrace">
            <a:avLst>
              <a:gd name="adj1" fmla="val 134957"/>
              <a:gd name="adj2" fmla="val 50000"/>
            </a:avLst>
          </a:prstGeom>
          <a:ln w="444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9023D8-2B12-42D5-9D6C-76FC8DDEECB6}"/>
              </a:ext>
            </a:extLst>
          </p:cNvPr>
          <p:cNvGrpSpPr/>
          <p:nvPr/>
        </p:nvGrpSpPr>
        <p:grpSpPr>
          <a:xfrm>
            <a:off x="277893" y="2342282"/>
            <a:ext cx="2795792" cy="3785130"/>
            <a:chOff x="12196489" y="2332994"/>
            <a:chExt cx="3252866" cy="37851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6E58C5-461F-42F3-BB22-06A4059D7BEC}"/>
                </a:ext>
              </a:extLst>
            </p:cNvPr>
            <p:cNvSpPr txBox="1"/>
            <p:nvPr/>
          </p:nvSpPr>
          <p:spPr>
            <a:xfrm>
              <a:off x="12580188" y="4917795"/>
              <a:ext cx="248546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202122"/>
                  </a:solidFill>
                  <a:latin typeface="Georgia" panose="02040502050405020303" pitchFamily="18" charset="0"/>
                </a:rPr>
                <a:t>Extract topological features</a:t>
              </a:r>
              <a:endParaRPr lang="ko-KR" altLang="en-US" sz="2400" b="1" dirty="0">
                <a:latin typeface="Georgia" panose="02040502050405020303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FE5ECC-36D5-4F6C-99EC-C3643671530D}"/>
                </a:ext>
              </a:extLst>
            </p:cNvPr>
            <p:cNvSpPr txBox="1"/>
            <p:nvPr/>
          </p:nvSpPr>
          <p:spPr>
            <a:xfrm>
              <a:off x="12196489" y="3467438"/>
              <a:ext cx="32528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Find topological </a:t>
              </a:r>
              <a:r>
                <a:rPr lang="en-US" altLang="ko-KR" sz="2400" b="1" dirty="0">
                  <a:solidFill>
                    <a:srgbClr val="202122"/>
                  </a:solidFill>
                  <a:latin typeface="Georgia" panose="02040502050405020303" pitchFamily="18" charset="0"/>
                </a:rPr>
                <a:t>s</a:t>
              </a:r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tructures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C8DAA-FA75-4205-9199-92F156E861B8}"/>
                </a:ext>
              </a:extLst>
            </p:cNvPr>
            <p:cNvSpPr txBox="1"/>
            <p:nvPr/>
          </p:nvSpPr>
          <p:spPr>
            <a:xfrm>
              <a:off x="12600658" y="2332994"/>
              <a:ext cx="2444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202122"/>
                  </a:solidFill>
                  <a:effectLst/>
                  <a:latin typeface="Georgia" panose="02040502050405020303" pitchFamily="18" charset="0"/>
                </a:rPr>
                <a:t>Raw dataset</a:t>
              </a:r>
              <a:endParaRPr lang="ko-KR" altLang="en-US" sz="2400" b="1" dirty="0">
                <a:latin typeface="Georgia" panose="02040502050405020303" pitchFamily="18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191F356-35D3-4F8E-A124-8DF2F014E462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>
              <a:off x="13822922" y="2794659"/>
              <a:ext cx="0" cy="672779"/>
            </a:xfrm>
            <a:prstGeom prst="straightConnector1">
              <a:avLst/>
            </a:prstGeom>
            <a:ln w="444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F25DA7B-A7CC-4D64-9489-59303F7AB155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 flipH="1">
              <a:off x="13822921" y="4298435"/>
              <a:ext cx="1" cy="619360"/>
            </a:xfrm>
            <a:prstGeom prst="straightConnector1">
              <a:avLst/>
            </a:prstGeom>
            <a:ln w="444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26AA4C-ED39-40FC-A753-F6AC127690A1}"/>
                  </a:ext>
                </a:extLst>
              </p:cNvPr>
              <p:cNvSpPr txBox="1"/>
              <p:nvPr/>
            </p:nvSpPr>
            <p:spPr>
              <a:xfrm>
                <a:off x="8748297" y="3683689"/>
                <a:ext cx="30963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Georgia" panose="02040502050405020303" pitchFamily="18" charset="0"/>
                  </a:rPr>
                  <a:t>Betti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3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altLang="ko-KR" sz="30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26AA4C-ED39-40FC-A753-F6AC1276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297" y="3683689"/>
                <a:ext cx="3096310" cy="1015663"/>
              </a:xfrm>
              <a:prstGeom prst="rect">
                <a:avLst/>
              </a:prstGeom>
              <a:blipFill>
                <a:blip r:embed="rId7"/>
                <a:stretch>
                  <a:fillRect l="-787" t="-7186" r="-3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2BBE41E-AEE2-440B-B449-481D53780C1B}"/>
              </a:ext>
            </a:extLst>
          </p:cNvPr>
          <p:cNvSpPr txBox="1"/>
          <p:nvPr/>
        </p:nvSpPr>
        <p:spPr>
          <a:xfrm>
            <a:off x="0" y="663578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222222"/>
                </a:solidFill>
                <a:latin typeface="Georgia" panose="02040502050405020303" pitchFamily="18" charset="0"/>
              </a:rPr>
              <a:t>r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eference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Walker, B. (2008, May). Using persistent homology to recover spatial information from encounter traces. In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Proceedings of the 9th ACM international symposium on Mobile ad hoc networking and computing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 (pp. 371-380).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1077F2-E748-4A42-BAE1-514C23CDF7DE}"/>
              </a:ext>
            </a:extLst>
          </p:cNvPr>
          <p:cNvSpPr txBox="1"/>
          <p:nvPr/>
        </p:nvSpPr>
        <p:spPr>
          <a:xfrm>
            <a:off x="8545983" y="2951712"/>
            <a:ext cx="3500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Georgia" panose="02040502050405020303" pitchFamily="18" charset="0"/>
              </a:rPr>
              <a:t>“ The number of k-dimensional holes in the space. ”</a:t>
            </a:r>
            <a:endParaRPr lang="ko-KR" altLang="en-US" sz="1800" dirty="0">
              <a:latin typeface="Georgia" panose="02040502050405020303" pitchFamily="18" charset="0"/>
            </a:endParaRPr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B0369E11-C7B6-4A8E-9062-3157EF275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704638" y="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부제목 2">
                <a:extLst>
                  <a:ext uri="{FF2B5EF4-FFF2-40B4-BE49-F238E27FC236}">
                    <a16:creationId xmlns:a16="http://schemas.microsoft.com/office/drawing/2014/main" id="{3DE3B907-C1AC-4919-AD48-43BFFFCE592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4785" y="1591995"/>
                <a:ext cx="3893254" cy="686451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400" dirty="0" err="1">
                    <a:latin typeface="Georgia" panose="02040502050405020303" pitchFamily="18" charset="0"/>
                  </a:rPr>
                  <a:t>Betti</a:t>
                </a:r>
                <a:r>
                  <a:rPr lang="en-US" altLang="ko-KR" sz="3400" dirty="0">
                    <a:latin typeface="Georgia" panose="02040502050405020303" pitchFamily="18" charset="0"/>
                  </a:rPr>
                  <a:t> Number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3400" dirty="0">
                    <a:latin typeface="Georgia" panose="02040502050405020303" pitchFamily="18" charset="0"/>
                  </a:rPr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Georgia" panose="02040502050405020303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부제목 2">
                <a:extLst>
                  <a:ext uri="{FF2B5EF4-FFF2-40B4-BE49-F238E27FC236}">
                    <a16:creationId xmlns:a16="http://schemas.microsoft.com/office/drawing/2014/main" id="{3DE3B907-C1AC-4919-AD48-43BFFFCE5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4785" y="1591995"/>
                <a:ext cx="3893254" cy="686451"/>
              </a:xfrm>
              <a:blipFill>
                <a:blip r:embed="rId5"/>
                <a:stretch>
                  <a:fillRect l="-3443" t="-8850" r="-1408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188004-54A9-4B4D-BC12-7430B3623716}"/>
                  </a:ext>
                </a:extLst>
              </p:cNvPr>
              <p:cNvSpPr txBox="1"/>
              <p:nvPr/>
            </p:nvSpPr>
            <p:spPr>
              <a:xfrm>
                <a:off x="4339877" y="1647363"/>
                <a:ext cx="7324510" cy="1323439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: the number of </a:t>
                </a:r>
                <a:r>
                  <a:rPr lang="en-US" altLang="ko-KR" sz="2000" b="1" dirty="0">
                    <a:latin typeface="Georgia" panose="02040502050405020303" pitchFamily="18" charset="0"/>
                  </a:rPr>
                  <a:t>connected components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(connectivity)</a:t>
                </a:r>
              </a:p>
              <a:p>
                <a:pPr algn="just"/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: the number of 1-dimensional </a:t>
                </a:r>
                <a:r>
                  <a:rPr lang="en-US" altLang="ko-KR" sz="2000" b="1" dirty="0">
                    <a:latin typeface="Georgia" panose="02040502050405020303" pitchFamily="18" charset="0"/>
                  </a:rPr>
                  <a:t>holes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 or </a:t>
                </a:r>
                <a:r>
                  <a:rPr lang="en-US" altLang="ko-KR" sz="2000" b="1" dirty="0">
                    <a:latin typeface="Georgia" panose="02040502050405020303" pitchFamily="18" charset="0"/>
                  </a:rPr>
                  <a:t>loops</a:t>
                </a:r>
              </a:p>
              <a:p>
                <a:pPr algn="just"/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: the number of enclosed solid </a:t>
                </a:r>
                <a:r>
                  <a:rPr lang="en-US" altLang="ko-KR" sz="2000" b="1" dirty="0">
                    <a:latin typeface="Georgia" panose="02040502050405020303" pitchFamily="18" charset="0"/>
                  </a:rPr>
                  <a:t>voids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 (2-dimensional voids)</a:t>
                </a:r>
                <a:endParaRPr lang="ko-KR" altLang="en-US" sz="20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188004-54A9-4B4D-BC12-7430B362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77" y="1647363"/>
                <a:ext cx="7324510" cy="1323439"/>
              </a:xfrm>
              <a:prstGeom prst="rect">
                <a:avLst/>
              </a:prstGeom>
              <a:blipFill>
                <a:blip r:embed="rId6"/>
                <a:stretch>
                  <a:fillRect l="-416" t="-2765" b="-6912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AA0A44D-B00B-481E-8987-81245A06C0BF}"/>
              </a:ext>
            </a:extLst>
          </p:cNvPr>
          <p:cNvSpPr txBox="1"/>
          <p:nvPr/>
        </p:nvSpPr>
        <p:spPr>
          <a:xfrm>
            <a:off x="0" y="6634909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222222"/>
                </a:solidFill>
                <a:latin typeface="Georgia" panose="02040502050405020303" pitchFamily="18" charset="0"/>
              </a:rPr>
              <a:t>r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eference 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Moon, C.,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Giansiracusa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Lazar, N. A. (2018). Persistence terrace for topological inference of point cloud data.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and Graphical Statistics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27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576-586.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E3C9A-ED7C-4075-A64D-5DE5BCD35C0A}"/>
              </a:ext>
            </a:extLst>
          </p:cNvPr>
          <p:cNvSpPr txBox="1"/>
          <p:nvPr/>
        </p:nvSpPr>
        <p:spPr>
          <a:xfrm>
            <a:off x="1164839" y="2195988"/>
            <a:ext cx="1893322" cy="48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Georgia" panose="02040502050405020303" pitchFamily="18" charset="0"/>
              </a:rPr>
              <a:t>(intuitively)</a:t>
            </a:r>
            <a:endParaRPr lang="ko-KR" altLang="en-US" sz="2500" dirty="0">
              <a:latin typeface="Georgia" panose="02040502050405020303" pitchFamily="18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79FB8D-D3CD-4EB2-994B-AD820CCCB2CB}"/>
              </a:ext>
            </a:extLst>
          </p:cNvPr>
          <p:cNvGrpSpPr/>
          <p:nvPr/>
        </p:nvGrpSpPr>
        <p:grpSpPr>
          <a:xfrm>
            <a:off x="324785" y="3286760"/>
            <a:ext cx="11354626" cy="2707702"/>
            <a:chOff x="324785" y="2218222"/>
            <a:chExt cx="11354626" cy="27077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6B3CED-FD2E-42F8-A42B-196DEDE81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5917" y="2218222"/>
              <a:ext cx="2619375" cy="21812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CEBC4E-9A2F-4082-8ACE-1ACE5FE0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0256" y="2218222"/>
              <a:ext cx="2200956" cy="212078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403562-D1EF-4134-94A7-4A45B8A7B4C4}"/>
                </a:ext>
              </a:extLst>
            </p:cNvPr>
            <p:cNvSpPr/>
            <p:nvPr/>
          </p:nvSpPr>
          <p:spPr>
            <a:xfrm>
              <a:off x="3775185" y="2663362"/>
              <a:ext cx="1531276" cy="15312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B40A35-CC36-4FCF-809D-8EAEDBDFE967}"/>
                    </a:ext>
                  </a:extLst>
                </p:cNvPr>
                <p:cNvSpPr txBox="1"/>
                <p:nvPr/>
              </p:nvSpPr>
              <p:spPr>
                <a:xfrm>
                  <a:off x="324785" y="4525814"/>
                  <a:ext cx="286761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B40A35-CC36-4FCF-809D-8EAEDBDFE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85" y="4525814"/>
                  <a:ext cx="2867612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61A977-306B-4BF4-A10E-5B3378DB5DE7}"/>
                    </a:ext>
                  </a:extLst>
                </p:cNvPr>
                <p:cNvSpPr txBox="1"/>
                <p:nvPr/>
              </p:nvSpPr>
              <p:spPr>
                <a:xfrm>
                  <a:off x="3153790" y="4525814"/>
                  <a:ext cx="286761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61A977-306B-4BF4-A10E-5B3378DB5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790" y="4525814"/>
                  <a:ext cx="286761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37C37F-91FF-4FAA-8C89-3AAE843F642F}"/>
                    </a:ext>
                  </a:extLst>
                </p:cNvPr>
                <p:cNvSpPr txBox="1"/>
                <p:nvPr/>
              </p:nvSpPr>
              <p:spPr>
                <a:xfrm>
                  <a:off x="5982795" y="4525814"/>
                  <a:ext cx="286761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37C37F-91FF-4FAA-8C89-3AAE843F6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795" y="4525814"/>
                  <a:ext cx="2867612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3DD750B-ADEB-4B4F-B7DA-5405EE473E0A}"/>
                    </a:ext>
                  </a:extLst>
                </p:cNvPr>
                <p:cNvSpPr txBox="1"/>
                <p:nvPr/>
              </p:nvSpPr>
              <p:spPr>
                <a:xfrm>
                  <a:off x="8811799" y="4525814"/>
                  <a:ext cx="286761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3DD750B-ADEB-4B4F-B7DA-5405EE47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799" y="4525814"/>
                  <a:ext cx="2867612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하트 24">
              <a:extLst>
                <a:ext uri="{FF2B5EF4-FFF2-40B4-BE49-F238E27FC236}">
                  <a16:creationId xmlns:a16="http://schemas.microsoft.com/office/drawing/2014/main" id="{21E7DB47-62F3-4D23-A406-E77F8906830D}"/>
                </a:ext>
              </a:extLst>
            </p:cNvPr>
            <p:cNvSpPr/>
            <p:nvPr/>
          </p:nvSpPr>
          <p:spPr>
            <a:xfrm>
              <a:off x="1550245" y="3155344"/>
              <a:ext cx="664302" cy="664302"/>
            </a:xfrm>
            <a:prstGeom prst="heart">
              <a:avLst/>
            </a:prstGeom>
            <a:solidFill>
              <a:srgbClr val="E99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F6D7D73C-CBA3-4C65-B634-50C96F76B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alphaModFix amt="0"/>
          </a:blip>
          <a:stretch>
            <a:fillRect/>
          </a:stretch>
        </p:blipFill>
        <p:spPr>
          <a:xfrm>
            <a:off x="11679411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Feature extraction</a:t>
            </a: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97D986-59AD-4688-8F77-ED6514E7C6D0}"/>
              </a:ext>
            </a:extLst>
          </p:cNvPr>
          <p:cNvSpPr txBox="1"/>
          <p:nvPr/>
        </p:nvSpPr>
        <p:spPr>
          <a:xfrm>
            <a:off x="0" y="6639480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3819B9-4FA5-44BD-8D2D-6A8F4AFE75BF}"/>
              </a:ext>
            </a:extLst>
          </p:cNvPr>
          <p:cNvGrpSpPr/>
          <p:nvPr/>
        </p:nvGrpSpPr>
        <p:grpSpPr>
          <a:xfrm>
            <a:off x="705426" y="2278446"/>
            <a:ext cx="5040103" cy="3737908"/>
            <a:chOff x="7151897" y="2278446"/>
            <a:chExt cx="5040103" cy="37379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649232-33F5-4D9D-AEB7-AC40DDA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1897" y="2278446"/>
              <a:ext cx="5040103" cy="37379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BC87DE-3C28-423C-BF76-9B04D55DDB1A}"/>
                </a:ext>
              </a:extLst>
            </p:cNvPr>
            <p:cNvSpPr/>
            <p:nvPr/>
          </p:nvSpPr>
          <p:spPr>
            <a:xfrm>
              <a:off x="7495114" y="382572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A6557F-2CBC-4F5C-BF33-1DCD15266B2B}"/>
                </a:ext>
              </a:extLst>
            </p:cNvPr>
            <p:cNvSpPr/>
            <p:nvPr/>
          </p:nvSpPr>
          <p:spPr>
            <a:xfrm>
              <a:off x="9753228" y="376685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A6E120-B467-4B8E-8151-E9271CD1B2BB}"/>
                </a:ext>
              </a:extLst>
            </p:cNvPr>
            <p:cNvSpPr/>
            <p:nvPr/>
          </p:nvSpPr>
          <p:spPr>
            <a:xfrm>
              <a:off x="7388434" y="5596158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B39D7B-2730-4A38-96DE-9F37CBDA8620}"/>
                </a:ext>
              </a:extLst>
            </p:cNvPr>
            <p:cNvSpPr/>
            <p:nvPr/>
          </p:nvSpPr>
          <p:spPr>
            <a:xfrm>
              <a:off x="9625342" y="5614193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925A4010-6E42-4429-996C-69AE8DED7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679411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Feature extraction</a:t>
            </a:r>
            <a:endParaRPr lang="en-US" altLang="ko-KR" sz="3600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97D986-59AD-4688-8F77-ED6514E7C6D0}"/>
              </a:ext>
            </a:extLst>
          </p:cNvPr>
          <p:cNvSpPr txBox="1"/>
          <p:nvPr/>
        </p:nvSpPr>
        <p:spPr>
          <a:xfrm>
            <a:off x="0" y="663688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3819B9-4FA5-44BD-8D2D-6A8F4AFE75BF}"/>
              </a:ext>
            </a:extLst>
          </p:cNvPr>
          <p:cNvGrpSpPr/>
          <p:nvPr/>
        </p:nvGrpSpPr>
        <p:grpSpPr>
          <a:xfrm>
            <a:off x="705426" y="2278446"/>
            <a:ext cx="5040103" cy="3737908"/>
            <a:chOff x="7151897" y="2278446"/>
            <a:chExt cx="5040103" cy="37379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649232-33F5-4D9D-AEB7-AC40DDA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1897" y="2278446"/>
              <a:ext cx="5040103" cy="37379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BC87DE-3C28-423C-BF76-9B04D55DDB1A}"/>
                </a:ext>
              </a:extLst>
            </p:cNvPr>
            <p:cNvSpPr/>
            <p:nvPr/>
          </p:nvSpPr>
          <p:spPr>
            <a:xfrm>
              <a:off x="7495114" y="382572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A6557F-2CBC-4F5C-BF33-1DCD15266B2B}"/>
                </a:ext>
              </a:extLst>
            </p:cNvPr>
            <p:cNvSpPr/>
            <p:nvPr/>
          </p:nvSpPr>
          <p:spPr>
            <a:xfrm>
              <a:off x="9753228" y="376685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A6E120-B467-4B8E-8151-E9271CD1B2BB}"/>
                </a:ext>
              </a:extLst>
            </p:cNvPr>
            <p:cNvSpPr/>
            <p:nvPr/>
          </p:nvSpPr>
          <p:spPr>
            <a:xfrm>
              <a:off x="7388434" y="5596158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B39D7B-2730-4A38-96DE-9F37CBDA8620}"/>
                </a:ext>
              </a:extLst>
            </p:cNvPr>
            <p:cNvSpPr/>
            <p:nvPr/>
          </p:nvSpPr>
          <p:spPr>
            <a:xfrm>
              <a:off x="9625342" y="5614193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0F9EEE-D2B1-4198-972B-9EF7E746D373}"/>
              </a:ext>
            </a:extLst>
          </p:cNvPr>
          <p:cNvSpPr/>
          <p:nvPr/>
        </p:nvSpPr>
        <p:spPr>
          <a:xfrm>
            <a:off x="891163" y="2327211"/>
            <a:ext cx="2236908" cy="1759057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부제목 2">
            <a:extLst>
              <a:ext uri="{FF2B5EF4-FFF2-40B4-BE49-F238E27FC236}">
                <a16:creationId xmlns:a16="http://schemas.microsoft.com/office/drawing/2014/main" id="{5B39FD4D-E7E1-4BCF-96B2-3410BED8A183}"/>
              </a:ext>
            </a:extLst>
          </p:cNvPr>
          <p:cNvSpPr txBox="1">
            <a:spLocks/>
          </p:cNvSpPr>
          <p:nvPr/>
        </p:nvSpPr>
        <p:spPr>
          <a:xfrm>
            <a:off x="5557520" y="1653090"/>
            <a:ext cx="1869440" cy="43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Georgia" panose="02040502050405020303" pitchFamily="18" charset="0"/>
              </a:rPr>
              <a:t>Point cloud</a:t>
            </a: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7090897A-5610-4371-894C-01D2543A7B7E}"/>
              </a:ext>
            </a:extLst>
          </p:cNvPr>
          <p:cNvCxnSpPr>
            <a:cxnSpLocks/>
            <a:stCxn id="76" idx="1"/>
          </p:cNvCxnSpPr>
          <p:nvPr/>
        </p:nvCxnSpPr>
        <p:spPr>
          <a:xfrm rot="10800000" flipV="1">
            <a:off x="3209042" y="1869670"/>
            <a:ext cx="2348478" cy="14537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4B689902-64DB-4EDC-84F9-796BEDD6B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C93C-D3F2-4C82-8C4E-B7932553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6" y="587713"/>
            <a:ext cx="8586458" cy="6864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latin typeface="Georgia" panose="02040502050405020303" pitchFamily="18" charset="0"/>
              </a:rPr>
              <a:t>Topological data analysis (TDA)</a:t>
            </a:r>
            <a:endParaRPr lang="ko-KR" altLang="en-US" sz="500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E3B907-C1AC-4919-AD48-43BFFFCE5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85" y="1591995"/>
            <a:ext cx="9229762" cy="68645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400" dirty="0">
                <a:latin typeface="Georgia" panose="02040502050405020303" pitchFamily="18" charset="0"/>
              </a:rPr>
              <a:t>Feature extraction</a:t>
            </a:r>
            <a:endParaRPr lang="en-US" altLang="ko-KR" sz="3600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97D986-59AD-4688-8F77-ED6514E7C6D0}"/>
              </a:ext>
            </a:extLst>
          </p:cNvPr>
          <p:cNvSpPr txBox="1"/>
          <p:nvPr/>
        </p:nvSpPr>
        <p:spPr>
          <a:xfrm>
            <a:off x="0" y="6640876"/>
            <a:ext cx="121667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Figures in this slide: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Chazal, F., &amp; Michel, B. (2017). An introduction to Topological Data Analysis: fundamental and practical aspects for data scientists.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preprint arXiv:1710.04019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sz="900" dirty="0">
              <a:latin typeface="Georgia" panose="02040502050405020303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3819B9-4FA5-44BD-8D2D-6A8F4AFE75BF}"/>
              </a:ext>
            </a:extLst>
          </p:cNvPr>
          <p:cNvGrpSpPr/>
          <p:nvPr/>
        </p:nvGrpSpPr>
        <p:grpSpPr>
          <a:xfrm>
            <a:off x="705426" y="2278446"/>
            <a:ext cx="5040103" cy="3737908"/>
            <a:chOff x="7151897" y="2278446"/>
            <a:chExt cx="5040103" cy="37379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649232-33F5-4D9D-AEB7-AC40DDA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1897" y="2278446"/>
              <a:ext cx="5040103" cy="37379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BC87DE-3C28-423C-BF76-9B04D55DDB1A}"/>
                </a:ext>
              </a:extLst>
            </p:cNvPr>
            <p:cNvSpPr/>
            <p:nvPr/>
          </p:nvSpPr>
          <p:spPr>
            <a:xfrm>
              <a:off x="7495114" y="382572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A6557F-2CBC-4F5C-BF33-1DCD15266B2B}"/>
                </a:ext>
              </a:extLst>
            </p:cNvPr>
            <p:cNvSpPr/>
            <p:nvPr/>
          </p:nvSpPr>
          <p:spPr>
            <a:xfrm>
              <a:off x="9753228" y="3766850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A6E120-B467-4B8E-8151-E9271CD1B2BB}"/>
                </a:ext>
              </a:extLst>
            </p:cNvPr>
            <p:cNvSpPr/>
            <p:nvPr/>
          </p:nvSpPr>
          <p:spPr>
            <a:xfrm>
              <a:off x="7388434" y="5596158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B39D7B-2730-4A38-96DE-9F37CBDA8620}"/>
                </a:ext>
              </a:extLst>
            </p:cNvPr>
            <p:cNvSpPr/>
            <p:nvPr/>
          </p:nvSpPr>
          <p:spPr>
            <a:xfrm>
              <a:off x="9625342" y="5614193"/>
              <a:ext cx="370390" cy="370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CB5475-DD8F-46C7-B861-75FFCE7396CE}"/>
              </a:ext>
            </a:extLst>
          </p:cNvPr>
          <p:cNvGrpSpPr/>
          <p:nvPr/>
        </p:nvGrpSpPr>
        <p:grpSpPr>
          <a:xfrm>
            <a:off x="4618015" y="1834699"/>
            <a:ext cx="6706160" cy="4094797"/>
            <a:chOff x="4650006" y="1524000"/>
            <a:chExt cx="6706160" cy="409479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D2157EF-8F53-4299-B335-69B8CD33939E}"/>
                </a:ext>
              </a:extLst>
            </p:cNvPr>
            <p:cNvSpPr/>
            <p:nvPr/>
          </p:nvSpPr>
          <p:spPr>
            <a:xfrm>
              <a:off x="9230698" y="2802081"/>
              <a:ext cx="1639587" cy="1639587"/>
            </a:xfrm>
            <a:prstGeom prst="ellipse">
              <a:avLst/>
            </a:prstGeom>
            <a:solidFill>
              <a:srgbClr val="9495F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099B1B0-D8DB-4A3D-99E7-85B4B840D751}"/>
                </a:ext>
              </a:extLst>
            </p:cNvPr>
            <p:cNvSpPr/>
            <p:nvPr/>
          </p:nvSpPr>
          <p:spPr>
            <a:xfrm>
              <a:off x="8355865" y="2278446"/>
              <a:ext cx="1639587" cy="1639587"/>
            </a:xfrm>
            <a:prstGeom prst="ellipse">
              <a:avLst/>
            </a:prstGeom>
            <a:solidFill>
              <a:srgbClr val="9495F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6C5C61F-EAE2-4DA2-B337-AEDD33756FEE}"/>
                </a:ext>
              </a:extLst>
            </p:cNvPr>
            <p:cNvSpPr/>
            <p:nvPr/>
          </p:nvSpPr>
          <p:spPr>
            <a:xfrm>
              <a:off x="9042551" y="2969909"/>
              <a:ext cx="266217" cy="2662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5A7E52F-F7A7-4BAB-8A20-AC50F231568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8355865" y="3098240"/>
              <a:ext cx="819793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D74FFA-37F5-4434-8C30-F646B31A7CC7}"/>
                    </a:ext>
                  </a:extLst>
                </p:cNvPr>
                <p:cNvSpPr txBox="1"/>
                <p:nvPr/>
              </p:nvSpPr>
              <p:spPr>
                <a:xfrm>
                  <a:off x="8599048" y="2559722"/>
                  <a:ext cx="333425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0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ko-KR" altLang="en-US" sz="30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D74FFA-37F5-4434-8C30-F646B31A7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048" y="2559722"/>
                  <a:ext cx="33342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3566F9E-8B6E-4868-B1A0-B4FBC12936D2}"/>
                </a:ext>
              </a:extLst>
            </p:cNvPr>
            <p:cNvSpPr/>
            <p:nvPr/>
          </p:nvSpPr>
          <p:spPr>
            <a:xfrm>
              <a:off x="9924697" y="3482981"/>
              <a:ext cx="266217" cy="2662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CDBDBB8-9F4F-4AA9-A5B0-9189B7258F02}"/>
                </a:ext>
              </a:extLst>
            </p:cNvPr>
            <p:cNvSpPr/>
            <p:nvPr/>
          </p:nvSpPr>
          <p:spPr>
            <a:xfrm>
              <a:off x="8222757" y="3485990"/>
              <a:ext cx="1639587" cy="1639587"/>
            </a:xfrm>
            <a:prstGeom prst="ellipse">
              <a:avLst/>
            </a:prstGeom>
            <a:solidFill>
              <a:srgbClr val="9495F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5A6DE9A-FA19-4927-9186-83ED177A8B20}"/>
                </a:ext>
              </a:extLst>
            </p:cNvPr>
            <p:cNvSpPr/>
            <p:nvPr/>
          </p:nvSpPr>
          <p:spPr>
            <a:xfrm>
              <a:off x="8916756" y="4166890"/>
              <a:ext cx="266217" cy="2662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47CD62-EF31-460C-B5BB-D547DBA08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0084" y="1635605"/>
              <a:ext cx="3838964" cy="1315608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E99DAFE-2A3F-425D-92B6-96A3FC452A2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4712019" y="3296322"/>
              <a:ext cx="3448384" cy="1969683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59426E8-2BAC-44AD-96FF-3861BD107B73}"/>
                </a:ext>
              </a:extLst>
            </p:cNvPr>
            <p:cNvSpPr/>
            <p:nvPr/>
          </p:nvSpPr>
          <p:spPr>
            <a:xfrm>
              <a:off x="4650006" y="2934881"/>
              <a:ext cx="423454" cy="423454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9C9F412-30DF-445B-A059-C25FABE09F16}"/>
                </a:ext>
              </a:extLst>
            </p:cNvPr>
            <p:cNvSpPr/>
            <p:nvPr/>
          </p:nvSpPr>
          <p:spPr>
            <a:xfrm>
              <a:off x="7261369" y="1524000"/>
              <a:ext cx="4094797" cy="409479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9008E6-78A8-4A10-A1D7-601E532E4A18}"/>
                  </a:ext>
                </a:extLst>
              </p:cNvPr>
              <p:cNvSpPr txBox="1"/>
              <p:nvPr/>
            </p:nvSpPr>
            <p:spPr>
              <a:xfrm>
                <a:off x="8272959" y="2014348"/>
                <a:ext cx="157568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0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ko-KR" altLang="en-US" sz="3000" b="1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ko-KR" altLang="en-US" sz="3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9008E6-78A8-4A10-A1D7-601E532E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59" y="2014348"/>
                <a:ext cx="157568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1CAED6-E20B-407F-B6C4-975748EF1E82}"/>
              </a:ext>
            </a:extLst>
          </p:cNvPr>
          <p:cNvSpPr/>
          <p:nvPr/>
        </p:nvSpPr>
        <p:spPr>
          <a:xfrm>
            <a:off x="891163" y="2327211"/>
            <a:ext cx="2236908" cy="1759057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F330060-895C-416D-A627-1E11D2365705}"/>
              </a:ext>
            </a:extLst>
          </p:cNvPr>
          <p:cNvSpPr txBox="1">
            <a:spLocks/>
          </p:cNvSpPr>
          <p:nvPr/>
        </p:nvSpPr>
        <p:spPr>
          <a:xfrm>
            <a:off x="5557520" y="1653090"/>
            <a:ext cx="1869440" cy="43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Georgia" panose="02040502050405020303" pitchFamily="18" charset="0"/>
              </a:rPr>
              <a:t>Point cloud</a:t>
            </a: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8EDDAE0-DE88-4B13-97F1-C4FBA3D64CB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209042" y="1869670"/>
            <a:ext cx="2348478" cy="14537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80B22062-22E4-4C4D-A497-68979E62B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11704637" y="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1947</Words>
  <Application>Microsoft Office PowerPoint</Application>
  <PresentationFormat>와이드스크린</PresentationFormat>
  <Paragraphs>315</Paragraphs>
  <Slides>33</Slides>
  <Notes>14</Notes>
  <HiddenSlides>0</HiddenSlides>
  <MMClips>33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Cambria Math</vt:lpstr>
      <vt:lpstr>Georgia</vt:lpstr>
      <vt:lpstr>Office 테마</vt:lpstr>
      <vt:lpstr>Application of topological data analysis in biomechanics</vt:lpstr>
      <vt:lpstr>Contents</vt:lpstr>
      <vt:lpstr>Introduction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Topological data analysis (TDA)</vt:lpstr>
      <vt:lpstr>Method: point cloud</vt:lpstr>
      <vt:lpstr>Method: point cloud</vt:lpstr>
      <vt:lpstr>Method: barcode</vt:lpstr>
      <vt:lpstr>Method: barcode</vt:lpstr>
      <vt:lpstr>Method: dendrogram</vt:lpstr>
      <vt:lpstr>Method: barcode and dendrogram</vt:lpstr>
      <vt:lpstr>Method: barcode and dendrogram</vt:lpstr>
      <vt:lpstr>Method: comparison between subjects</vt:lpstr>
      <vt:lpstr>Method: comparison between subjects</vt:lpstr>
      <vt:lpstr>Method: multidimensional scaling (MDS)</vt:lpstr>
      <vt:lpstr>Application</vt:lpstr>
      <vt:lpstr>Point cloud</vt:lpstr>
      <vt:lpstr>Barcode</vt:lpstr>
      <vt:lpstr>Persistence diagram</vt:lpstr>
      <vt:lpstr>Dendrogram</vt:lpstr>
      <vt:lpstr>Multidimensional scaling</vt:lpstr>
      <vt:lpstr>Summary</vt:lpstr>
      <vt:lpstr>Thank  you !  Contact me : sangmanjung@khu.ac.kr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topological data analysis in biomechanics</dc:title>
  <dc:creator>Jung Sangman</dc:creator>
  <cp:lastModifiedBy>Jung Sangman</cp:lastModifiedBy>
  <cp:revision>74</cp:revision>
  <dcterms:created xsi:type="dcterms:W3CDTF">2020-08-21T06:19:42Z</dcterms:created>
  <dcterms:modified xsi:type="dcterms:W3CDTF">2020-09-02T15:55:13Z</dcterms:modified>
</cp:coreProperties>
</file>